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ms-office.legacyDiagramTex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4" r:id="rId1"/>
  </p:sldMasterIdLst>
  <p:sldIdLst>
    <p:sldId id="256" r:id="rId2"/>
    <p:sldId id="258" r:id="rId3"/>
    <p:sldId id="259" r:id="rId4"/>
    <p:sldId id="278" r:id="rId5"/>
    <p:sldId id="260" r:id="rId6"/>
    <p:sldId id="262" r:id="rId7"/>
    <p:sldId id="263" r:id="rId8"/>
    <p:sldId id="265" r:id="rId9"/>
    <p:sldId id="266" r:id="rId10"/>
    <p:sldId id="267" r:id="rId11"/>
    <p:sldId id="268" r:id="rId12"/>
    <p:sldId id="269" r:id="rId13"/>
    <p:sldId id="271" r:id="rId14"/>
    <p:sldId id="270" r:id="rId15"/>
    <p:sldId id="272" r:id="rId16"/>
    <p:sldId id="273" r:id="rId17"/>
    <p:sldId id="274" r:id="rId18"/>
    <p:sldId id="275" r:id="rId19"/>
    <p:sldId id="276" r:id="rId20"/>
    <p:sldId id="281" r:id="rId21"/>
    <p:sldId id="282" r:id="rId22"/>
    <p:sldId id="283" r:id="rId23"/>
    <p:sldId id="288" r:id="rId24"/>
    <p:sldId id="286" r:id="rId25"/>
    <p:sldId id="287" r:id="rId26"/>
    <p:sldId id="279"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06/relationships/legacyDocTextInfo" Target="legacyDocTextInfo.bin"/><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8" Type="http://schemas.microsoft.com/office/2006/relationships/legacyDiagramText" Target="legacyDiagramText8.bin"/><Relationship Id="rId3" Type="http://schemas.microsoft.com/office/2006/relationships/legacyDiagramText" Target="legacyDiagramText3.bin"/><Relationship Id="rId7" Type="http://schemas.microsoft.com/office/2006/relationships/legacyDiagramText" Target="legacyDiagramText7.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5" Type="http://schemas.microsoft.com/office/2006/relationships/legacyDiagramText" Target="legacyDiagramText5.bin"/><Relationship Id="rId4" Type="http://schemas.microsoft.com/office/2006/relationships/legacyDiagramText" Target="legacyDiagramText4.bin"/></Relationships>
</file>

<file path=ppt/drawings/_rels/vmlDrawing2.vml.rels><?xml version="1.0" encoding="UTF-8" standalone="yes"?>
<Relationships xmlns="http://schemas.openxmlformats.org/package/2006/relationships"><Relationship Id="rId3" Type="http://schemas.microsoft.com/office/2006/relationships/legacyDiagramText" Target="legacyDiagramText11.bin"/><Relationship Id="rId2" Type="http://schemas.microsoft.com/office/2006/relationships/legacyDiagramText" Target="legacyDiagramText10.bin"/><Relationship Id="rId1" Type="http://schemas.microsoft.com/office/2006/relationships/legacyDiagramText" Target="legacyDiagramText9.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27F0380A-BDD7-48BF-87A0-AEFEACCA72A1}" type="datetimeFigureOut">
              <a:rPr lang="ru-RU" smtClean="0"/>
              <a:pPr/>
              <a:t>09.12.2020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A10651DF-8042-4248-8CC6-AC0730160F61}"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7F0380A-BDD7-48BF-87A0-AEFEACCA72A1}" type="datetimeFigureOut">
              <a:rPr lang="ru-RU" smtClean="0"/>
              <a:pPr/>
              <a:t>09.12.2020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0651DF-8042-4248-8CC6-AC0730160F6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27F0380A-BDD7-48BF-87A0-AEFEACCA72A1}" type="datetimeFigureOut">
              <a:rPr lang="ru-RU" smtClean="0"/>
              <a:pPr/>
              <a:t>09.12.2020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0651DF-8042-4248-8CC6-AC0730160F61}"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7F0380A-BDD7-48BF-87A0-AEFEACCA72A1}" type="datetimeFigureOut">
              <a:rPr lang="ru-RU" smtClean="0"/>
              <a:pPr/>
              <a:t>09.12.2020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0651DF-8042-4248-8CC6-AC0730160F6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27F0380A-BDD7-48BF-87A0-AEFEACCA72A1}" type="datetimeFigureOut">
              <a:rPr lang="ru-RU" smtClean="0"/>
              <a:pPr/>
              <a:t>09.12.2020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10651DF-8042-4248-8CC6-AC0730160F6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7F0380A-BDD7-48BF-87A0-AEFEACCA72A1}" type="datetimeFigureOut">
              <a:rPr lang="ru-RU" smtClean="0"/>
              <a:pPr/>
              <a:t>09.12.2020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10651DF-8042-4248-8CC6-AC0730160F6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7F0380A-BDD7-48BF-87A0-AEFEACCA72A1}" type="datetimeFigureOut">
              <a:rPr lang="ru-RU" smtClean="0"/>
              <a:pPr/>
              <a:t>09.12.2020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10651DF-8042-4248-8CC6-AC0730160F6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7F0380A-BDD7-48BF-87A0-AEFEACCA72A1}" type="datetimeFigureOut">
              <a:rPr lang="ru-RU" smtClean="0"/>
              <a:pPr/>
              <a:t>09.12.2020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0651DF-8042-4248-8CC6-AC0730160F6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27F0380A-BDD7-48BF-87A0-AEFEACCA72A1}" type="datetimeFigureOut">
              <a:rPr lang="ru-RU" smtClean="0"/>
              <a:pPr/>
              <a:t>09.12.2020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A10651DF-8042-4248-8CC6-AC0730160F61}"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7F0380A-BDD7-48BF-87A0-AEFEACCA72A1}" type="datetimeFigureOut">
              <a:rPr lang="ru-RU" smtClean="0"/>
              <a:pPr/>
              <a:t>09.12.2020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0651DF-8042-4248-8CC6-AC0730160F6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7F0380A-BDD7-48BF-87A0-AEFEACCA72A1}" type="datetimeFigureOut">
              <a:rPr lang="ru-RU" smtClean="0"/>
              <a:pPr/>
              <a:t>09.12.2020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0651DF-8042-4248-8CC6-AC0730160F61}"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152400"/>
            <a:ext cx="7696200" cy="5334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13"/>
          <p:cNvSpPr>
            <a:spLocks noGrp="1"/>
          </p:cNvSpPr>
          <p:nvPr>
            <p:ph type="dt" sz="half" idx="10"/>
          </p:nvPr>
        </p:nvSpPr>
        <p:spPr/>
        <p:txBody>
          <a:bodyPr/>
          <a:lstStyle>
            <a:lvl1pPr>
              <a:defRPr/>
            </a:lvl1pPr>
          </a:lstStyle>
          <a:p>
            <a:pPr>
              <a:defRPr/>
            </a:pPr>
            <a:endParaRPr lang="ru-RU"/>
          </a:p>
        </p:txBody>
      </p:sp>
      <p:sp>
        <p:nvSpPr>
          <p:cNvPr id="4" name="Нижний колонтитул 2"/>
          <p:cNvSpPr>
            <a:spLocks noGrp="1"/>
          </p:cNvSpPr>
          <p:nvPr>
            <p:ph type="ftr" sz="quarter" idx="11"/>
          </p:nvPr>
        </p:nvSpPr>
        <p:spPr/>
        <p:txBody>
          <a:bodyPr/>
          <a:lstStyle>
            <a:lvl1pPr>
              <a:defRPr/>
            </a:lvl1pPr>
          </a:lstStyle>
          <a:p>
            <a:pPr>
              <a:defRPr/>
            </a:pPr>
            <a:endParaRPr lang="ru-RU"/>
          </a:p>
        </p:txBody>
      </p:sp>
      <p:sp>
        <p:nvSpPr>
          <p:cNvPr id="5" name="Номер слайда 22"/>
          <p:cNvSpPr>
            <a:spLocks noGrp="1"/>
          </p:cNvSpPr>
          <p:nvPr>
            <p:ph type="sldNum" sz="quarter" idx="12"/>
          </p:nvPr>
        </p:nvSpPr>
        <p:spPr/>
        <p:txBody>
          <a:bodyPr/>
          <a:lstStyle>
            <a:lvl1pPr>
              <a:defRPr/>
            </a:lvl1pPr>
          </a:lstStyle>
          <a:p>
            <a:pPr>
              <a:defRPr/>
            </a:pPr>
            <a:fld id="{D676AC32-6989-45AB-B3DD-360DA5C245D0}" type="slidenum">
              <a:rPr lang="ru-RU" altLang="ru-RU"/>
              <a:pPr>
                <a:defRPr/>
              </a:pPr>
              <a:t>‹#›</a:t>
            </a:fld>
            <a:endParaRPr lang="ru-RU" altLang="ru-RU"/>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152400"/>
            <a:ext cx="6870700" cy="16002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685800" y="1828800"/>
            <a:ext cx="7696200" cy="3657600"/>
          </a:xfrm>
        </p:spPr>
        <p:txBody>
          <a:bodyPr rtlCol="0">
            <a:normAutofit/>
          </a:bodyPr>
          <a:lstStyle/>
          <a:p>
            <a:pPr lvl="0"/>
            <a:endParaRPr lang="ru-RU" noProof="0" smtClean="0"/>
          </a:p>
        </p:txBody>
      </p:sp>
      <p:sp>
        <p:nvSpPr>
          <p:cNvPr id="4" name="Дата 13"/>
          <p:cNvSpPr>
            <a:spLocks noGrp="1"/>
          </p:cNvSpPr>
          <p:nvPr>
            <p:ph type="dt" sz="half" idx="10"/>
          </p:nvPr>
        </p:nvSpPr>
        <p:spPr/>
        <p:txBody>
          <a:bodyPr/>
          <a:lstStyle>
            <a:lvl1pPr>
              <a:defRPr/>
            </a:lvl1pPr>
          </a:lstStyle>
          <a:p>
            <a:pPr>
              <a:defRPr/>
            </a:pPr>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49EB085A-E761-442F-8904-8B2392B30651}" type="slidenum">
              <a:rPr lang="ru-RU" altLang="ru-RU"/>
              <a:pPr>
                <a:defRPr/>
              </a:pPr>
              <a:t>‹#›</a:t>
            </a:fld>
            <a:endParaRPr lang="ru-RU" alt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7F0380A-BDD7-48BF-87A0-AEFEACCA72A1}" type="datetimeFigureOut">
              <a:rPr lang="ru-RU" smtClean="0"/>
              <a:pPr/>
              <a:t>09.12.2020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10651DF-8042-4248-8CC6-AC0730160F61}"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2.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00034" y="1357298"/>
            <a:ext cx="7858180" cy="5143536"/>
          </a:xfrm>
        </p:spPr>
        <p:txBody>
          <a:bodyPr>
            <a:normAutofit/>
          </a:bodyPr>
          <a:lstStyle/>
          <a:p>
            <a:r>
              <a:rPr lang="kk-KZ" sz="4000" b="1" i="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p>
          <a:p>
            <a:pPr algn="ctr"/>
            <a:r>
              <a:rPr lang="kk-KZ" sz="5200" b="1" i="1" dirty="0" smtClean="0">
                <a:solidFill>
                  <a:srgbClr val="92D050"/>
                </a:solidFill>
                <a:effectLst>
                  <a:glow rad="63500">
                    <a:schemeClr val="accent6">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Инфляцияның</a:t>
            </a:r>
            <a:r>
              <a:rPr lang="kk-KZ" sz="4800" b="1" i="1" dirty="0" smtClean="0">
                <a:solidFill>
                  <a:srgbClr val="92D050"/>
                </a:solidFill>
                <a:effectLst>
                  <a:glow rad="63500">
                    <a:schemeClr val="accent6">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 түрлері, типтері және инфляцияға қарсы саясат </a:t>
            </a:r>
          </a:p>
          <a:p>
            <a:endParaRPr lang="kk-KZ" sz="1600" dirty="0">
              <a:solidFill>
                <a:srgbClr val="92D050"/>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kk-KZ" sz="1600"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kk-KZ" sz="1600"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kk-KZ" sz="2000" i="1" dirty="0" smtClean="0">
              <a:solidFill>
                <a:srgbClr val="92D050"/>
              </a:solidFill>
              <a:latin typeface="Times New Roman" pitchFamily="18" charset="0"/>
              <a:cs typeface="Times New Roman" pitchFamily="18" charset="0"/>
            </a:endParaRPr>
          </a:p>
          <a:p>
            <a:r>
              <a:rPr lang="kk-KZ" sz="2200" b="1" i="1" dirty="0">
                <a:solidFill>
                  <a:srgbClr val="92D050"/>
                </a:solidFill>
                <a:latin typeface="Times New Roman" pitchFamily="18" charset="0"/>
                <a:cs typeface="Times New Roman" pitchFamily="18" charset="0"/>
              </a:rPr>
              <a:t> </a:t>
            </a:r>
            <a:r>
              <a:rPr lang="kk-KZ" sz="2200" b="1" i="1" dirty="0" smtClean="0">
                <a:solidFill>
                  <a:srgbClr val="92D050"/>
                </a:solidFill>
                <a:latin typeface="Times New Roman" pitchFamily="18" charset="0"/>
                <a:cs typeface="Times New Roman" pitchFamily="18" charset="0"/>
              </a:rPr>
              <a:t>                                                     </a:t>
            </a:r>
            <a:endParaRPr lang="ru-RU" sz="2200" b="1" i="1" dirty="0">
              <a:solidFill>
                <a:srgbClr val="92D05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0"/>
            <a:ext cx="8301038" cy="6643710"/>
          </a:xfrm>
        </p:spPr>
        <p:txBody>
          <a:bodyPr>
            <a:noAutofit/>
          </a:bodyPr>
          <a:lstStyle/>
          <a:p>
            <a:r>
              <a:rPr lang="kk-KZ" sz="3400"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Экономикалық құбылыс ретінде инфляция ұзақ  уақыт өмір сүруде. Оның пайда болуын ақшаның шығуымен байланыстырады.    Инфляция термині латын сөзі – </a:t>
            </a:r>
            <a:r>
              <a:rPr lang="en-US" sz="3400" b="1" i="1" dirty="0" err="1"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inflatio</a:t>
            </a:r>
            <a:r>
              <a:rPr lang="en-US" sz="3400"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 –</a:t>
            </a:r>
            <a:r>
              <a:rPr lang="kk-KZ" sz="3400"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 қампаю, тұңғыш рет Солтүстік Америкада 1861-1865 жылдардағы азамат соғысы кезінде пайда болып, айналымға қағаз ақшаның тым көбейіп кетуі процесін білдірген. ХІХ ғасырда бұл термин Англияда, Францияда қолданыла бастады.</a:t>
            </a:r>
            <a:endParaRPr lang="ru-RU" sz="3400" b="1" i="1" dirty="0">
              <a:solidFill>
                <a:srgbClr val="92D05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472518" cy="6369072"/>
          </a:xfrm>
        </p:spPr>
        <p:txBody>
          <a:bodyPr>
            <a:normAutofit/>
          </a:bodyPr>
          <a:lstStyle/>
          <a:p>
            <a:r>
              <a:rPr lang="kk-KZ" sz="3300" b="1" i="1" dirty="0" smtClean="0">
                <a:solidFill>
                  <a:srgbClr val="92D050"/>
                </a:solidFill>
                <a:latin typeface="Times New Roman" pitchFamily="18" charset="0"/>
                <a:cs typeface="Times New Roman" pitchFamily="18" charset="0"/>
              </a:rPr>
              <a:t>Инфляцияның анықтамасы – айналымға ақша массасының қажеттіліктен тыс артып кетуі. Бұл ақша өлшемінің құнсыздануына және тауар бағаларының соғұрлым өсуіне әкеледі.  Инфляция тауар бағаларының өсуінен көрінгенмен, ол тек қана ақшаға тән “ғажайып” құбылыс емес.  Ол күрделі әлеуметтік-экономикалық құбылыс, оны тудырушы нарық  шаруашылығының түрлі саласындағы ұдайы өндіріс сәйкестілігінің бұзылуы.</a:t>
            </a:r>
            <a:endParaRPr lang="ru-RU" sz="3300" b="1" i="1" dirty="0">
              <a:solidFill>
                <a:srgbClr val="92D050"/>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279922" y="1935163"/>
            <a:ext cx="6584156" cy="4389437"/>
          </a:xfrm>
        </p:spPr>
      </p:pic>
    </p:spTree>
    <p:extLst>
      <p:ext uri="{BB962C8B-B14F-4D97-AF65-F5344CB8AC3E}">
        <p14:creationId xmlns:p14="http://schemas.microsoft.com/office/powerpoint/2010/main" xmlns="" val="2631637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642918"/>
            <a:ext cx="8229600" cy="1500198"/>
          </a:xfrm>
        </p:spPr>
        <p:txBody>
          <a:bodyPr>
            <a:normAutofit fontScale="90000"/>
          </a:bodyPr>
          <a:lstStyle/>
          <a:p>
            <a:r>
              <a:rPr lang="kk-KZ" sz="3600" b="1" i="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Инфляция дүниежүзіндегі көптеген елдердің экономикалық өміріндегі ең өткір проблемаларының бірі.</a:t>
            </a:r>
            <a:endParaRPr lang="ru-RU" sz="3600" b="1" i="1" dirty="0">
              <a:solidFill>
                <a:srgbClr val="00B05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 name="Объект 2"/>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571625" y="2315369"/>
            <a:ext cx="6000750" cy="3629025"/>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69072"/>
          </a:xfrm>
        </p:spPr>
        <p:txBody>
          <a:bodyPr>
            <a:normAutofit/>
          </a:bodyPr>
          <a:lstStyle/>
          <a:p>
            <a:r>
              <a:rPr lang="kk-KZ" sz="3600" b="1" i="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Ақша тауарларды сатып алу қабілеті күшті валютамен салыстырғанда құнсызданады. Ең алдымен бағаның өсуі тауарға  сұраныстың оның ұсынысынан артық болуымен байланысты. Белгілі тауар нарығында сұраныс пен ұсыныстың сәйкестілігінің бұзылуы инфляция емес. Инфляция елдегі баға деңгейінің өсуі.</a:t>
            </a:r>
            <a:endParaRPr lang="ru-RU" sz="3600" b="1" i="1" dirty="0">
              <a:solidFill>
                <a:srgbClr val="00B05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74638"/>
            <a:ext cx="8401080" cy="1154098"/>
          </a:xfrm>
        </p:spPr>
        <p:txBody>
          <a:bodyPr>
            <a:normAutofit fontScale="90000"/>
          </a:bodyPr>
          <a:lstStyle/>
          <a:p>
            <a:r>
              <a:rPr lang="kk-KZ" sz="4000" b="1" i="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Инфляцияға</a:t>
            </a:r>
            <a:r>
              <a:rPr lang="kk-KZ" b="1" i="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 </a:t>
            </a:r>
            <a:r>
              <a:rPr lang="kk-KZ" sz="4000" b="1" i="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әсер</a:t>
            </a:r>
            <a:r>
              <a:rPr lang="kk-KZ" b="1" i="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 </a:t>
            </a:r>
            <a:r>
              <a:rPr lang="kk-KZ" sz="4000" b="1" i="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етуші</a:t>
            </a:r>
            <a:r>
              <a:rPr lang="kk-KZ" b="1" i="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 </a:t>
            </a:r>
            <a:r>
              <a:rPr lang="kk-KZ" sz="4000" b="1" i="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ішкі</a:t>
            </a:r>
            <a:r>
              <a:rPr lang="kk-KZ" b="1" i="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 </a:t>
            </a:r>
            <a:r>
              <a:rPr lang="kk-KZ" sz="4000" b="1" i="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себептер</a:t>
            </a:r>
            <a:r>
              <a:rPr lang="kk-KZ" b="1" i="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a:t>
            </a:r>
            <a:endParaRPr lang="ru-RU" dirty="0"/>
          </a:p>
        </p:txBody>
      </p:sp>
      <p:sp>
        <p:nvSpPr>
          <p:cNvPr id="15" name="Скругленный прямоугольник 14"/>
          <p:cNvSpPr/>
          <p:nvPr/>
        </p:nvSpPr>
        <p:spPr>
          <a:xfrm>
            <a:off x="428596" y="4572008"/>
            <a:ext cx="2571768" cy="157163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kk-KZ" sz="2400" i="1" dirty="0" smtClean="0">
                <a:effectLst>
                  <a:outerShdw blurRad="38100" dist="38100" dir="2700000" algn="tl">
                    <a:srgbClr val="000000">
                      <a:alpha val="43137"/>
                    </a:srgbClr>
                  </a:outerShdw>
                </a:effectLst>
                <a:latin typeface="Times New Roman" pitchFamily="18" charset="0"/>
                <a:cs typeface="Times New Roman" pitchFamily="18" charset="0"/>
              </a:rPr>
              <a:t>“Инфляцияны күту”</a:t>
            </a:r>
            <a:endParaRPr lang="ru-RU" sz="2400" i="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6" name="Скругленный прямоугольник 15"/>
          <p:cNvSpPr/>
          <p:nvPr/>
        </p:nvSpPr>
        <p:spPr>
          <a:xfrm>
            <a:off x="428596" y="3000372"/>
            <a:ext cx="2571768" cy="157163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kk-KZ" sz="2000" i="1" dirty="0">
                <a:effectLst>
                  <a:outerShdw blurRad="38100" dist="38100" dir="2700000" algn="tl">
                    <a:srgbClr val="000000">
                      <a:alpha val="43137"/>
                    </a:srgbClr>
                  </a:outerShdw>
                </a:effectLst>
                <a:latin typeface="Times New Roman" pitchFamily="18" charset="0"/>
                <a:cs typeface="Times New Roman" pitchFamily="18" charset="0"/>
              </a:rPr>
              <a:t>Ірі корпарациялар, фирмалар мен кәсіпорындардың монополиясы</a:t>
            </a:r>
            <a:endParaRPr lang="ru-RU" sz="2000" i="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3" name="Скругленный прямоугольник 22"/>
          <p:cNvSpPr/>
          <p:nvPr/>
        </p:nvSpPr>
        <p:spPr>
          <a:xfrm>
            <a:off x="5572132" y="4572008"/>
            <a:ext cx="2571768" cy="157163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kk-KZ" sz="2800" i="1" dirty="0">
                <a:effectLst>
                  <a:outerShdw blurRad="38100" dist="38100" dir="2700000" algn="tl">
                    <a:srgbClr val="000000">
                      <a:alpha val="43137"/>
                    </a:srgbClr>
                  </a:outerShdw>
                </a:effectLst>
                <a:latin typeface="Times New Roman" pitchFamily="18" charset="0"/>
                <a:cs typeface="Times New Roman" pitchFamily="18" charset="0"/>
              </a:rPr>
              <a:t>С</a:t>
            </a:r>
            <a:r>
              <a:rPr lang="kk-KZ" sz="2800" i="1" dirty="0" smtClean="0">
                <a:effectLst>
                  <a:outerShdw blurRad="38100" dist="38100" dir="2700000" algn="tl">
                    <a:srgbClr val="000000">
                      <a:alpha val="43137"/>
                    </a:srgbClr>
                  </a:outerShdw>
                </a:effectLst>
                <a:latin typeface="Times New Roman" pitchFamily="18" charset="0"/>
                <a:cs typeface="Times New Roman" pitchFamily="18" charset="0"/>
              </a:rPr>
              <a:t>алық</a:t>
            </a:r>
            <a:endParaRPr lang="ru-RU" sz="2800" i="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4" name="Скругленный прямоугольник 23"/>
          <p:cNvSpPr/>
          <p:nvPr/>
        </p:nvSpPr>
        <p:spPr>
          <a:xfrm>
            <a:off x="5572132" y="1428736"/>
            <a:ext cx="2571768" cy="157163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kk-KZ" sz="2000" i="1" dirty="0" smtClean="0">
                <a:effectLst>
                  <a:outerShdw blurRad="38100" dist="38100" dir="2700000" algn="tl">
                    <a:srgbClr val="000000">
                      <a:alpha val="43137"/>
                    </a:srgbClr>
                  </a:outerShdw>
                </a:effectLst>
                <a:latin typeface="Times New Roman" pitchFamily="18" charset="0"/>
                <a:cs typeface="Times New Roman" pitchFamily="18" charset="0"/>
              </a:rPr>
              <a:t>Жалақының өсуінің еңбек өнімділігінің өсуінен алшақтығы</a:t>
            </a:r>
            <a:endParaRPr lang="ru-RU" sz="2000" i="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5" name="Скругленный прямоугольник 24"/>
          <p:cNvSpPr/>
          <p:nvPr/>
        </p:nvSpPr>
        <p:spPr>
          <a:xfrm>
            <a:off x="5572132" y="3000372"/>
            <a:ext cx="2571768" cy="157163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kk-KZ" i="1" dirty="0">
                <a:effectLst>
                  <a:outerShdw blurRad="38100" dist="38100" dir="2700000" algn="tl">
                    <a:srgbClr val="000000">
                      <a:alpha val="43137"/>
                    </a:srgbClr>
                  </a:outerShdw>
                </a:effectLst>
                <a:latin typeface="Times New Roman" pitchFamily="18" charset="0"/>
                <a:cs typeface="Times New Roman" pitchFamily="18" charset="0"/>
              </a:rPr>
              <a:t>Қағаз ақшалардың эмиссиясына бақылаудың болмауы</a:t>
            </a:r>
            <a:endParaRPr lang="ru-RU" i="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6" name="Скругленный прямоугольник 25"/>
          <p:cNvSpPr/>
          <p:nvPr/>
        </p:nvSpPr>
        <p:spPr>
          <a:xfrm>
            <a:off x="3000364" y="4572008"/>
            <a:ext cx="2571768" cy="157163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kk-KZ" sz="2400" i="1" dirty="0" smtClean="0">
                <a:effectLst>
                  <a:outerShdw blurRad="38100" dist="38100" dir="2700000" algn="tl">
                    <a:srgbClr val="000000">
                      <a:alpha val="43137"/>
                    </a:srgbClr>
                  </a:outerShdw>
                </a:effectLst>
                <a:latin typeface="Times New Roman" pitchFamily="18" charset="0"/>
                <a:cs typeface="Times New Roman" pitchFamily="18" charset="0"/>
              </a:rPr>
              <a:t>Несие үшін жоғары проценттер</a:t>
            </a:r>
            <a:endParaRPr lang="ru-RU" sz="2400" i="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7" name="Скругленный прямоугольник 26"/>
          <p:cNvSpPr/>
          <p:nvPr/>
        </p:nvSpPr>
        <p:spPr>
          <a:xfrm>
            <a:off x="3000364" y="1428736"/>
            <a:ext cx="2571768" cy="157163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kk-KZ" sz="2000" i="1" dirty="0" smtClean="0">
                <a:effectLst>
                  <a:outerShdw blurRad="38100" dist="38100" dir="2700000" algn="tl">
                    <a:srgbClr val="000000">
                      <a:alpha val="43137"/>
                    </a:srgbClr>
                  </a:outerShdw>
                </a:effectLst>
                <a:latin typeface="Times New Roman" pitchFamily="18" charset="0"/>
                <a:cs typeface="Times New Roman" pitchFamily="18" charset="0"/>
              </a:rPr>
              <a:t>Мемлекеттік шығыстар мен кірістердің  тепе-теңдігінің бұзылу</a:t>
            </a:r>
            <a:r>
              <a:rPr lang="kk-KZ" sz="2000" b="1" i="1" dirty="0" smtClean="0">
                <a:effectLst>
                  <a:outerShdw blurRad="38100" dist="38100" dir="2700000" algn="tl">
                    <a:srgbClr val="000000">
                      <a:alpha val="43137"/>
                    </a:srgbClr>
                  </a:outerShdw>
                </a:effectLst>
                <a:latin typeface="Times New Roman" pitchFamily="18" charset="0"/>
                <a:cs typeface="Times New Roman" pitchFamily="18" charset="0"/>
              </a:rPr>
              <a:t>ы</a:t>
            </a:r>
            <a:endParaRPr lang="ru-RU" sz="2000" b="1" i="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8" name="Скругленный прямоугольник 27"/>
          <p:cNvSpPr/>
          <p:nvPr/>
        </p:nvSpPr>
        <p:spPr>
          <a:xfrm>
            <a:off x="428596" y="1428736"/>
            <a:ext cx="2571768" cy="157163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kk-KZ" sz="2400" i="1" dirty="0" smtClean="0">
                <a:effectLst>
                  <a:outerShdw blurRad="38100" dist="38100" dir="2700000" algn="tl">
                    <a:srgbClr val="000000">
                      <a:alpha val="43137"/>
                    </a:srgbClr>
                  </a:outerShdw>
                </a:effectLst>
                <a:latin typeface="Times New Roman" pitchFamily="18" charset="0"/>
                <a:cs typeface="Times New Roman" pitchFamily="18" charset="0"/>
              </a:rPr>
              <a:t>Импорттық байланыс</a:t>
            </a:r>
            <a:endParaRPr lang="ru-RU" sz="2400" i="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9" name="Скругленный прямоугольник 28"/>
          <p:cNvSpPr/>
          <p:nvPr/>
        </p:nvSpPr>
        <p:spPr>
          <a:xfrm>
            <a:off x="3000364" y="3000372"/>
            <a:ext cx="2571768" cy="157163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kk-KZ" sz="2400" i="1" dirty="0" smtClean="0">
                <a:effectLst>
                  <a:outerShdw blurRad="38100" dist="38100" dir="2700000" algn="tl">
                    <a:srgbClr val="000000">
                      <a:alpha val="43137"/>
                    </a:srgbClr>
                  </a:outerShdw>
                </a:effectLst>
                <a:latin typeface="Times New Roman" pitchFamily="18" charset="0"/>
                <a:cs typeface="Times New Roman" pitchFamily="18" charset="0"/>
              </a:rPr>
              <a:t>Тауар тапшылығы</a:t>
            </a:r>
            <a:endParaRPr lang="ru-RU" sz="2400" i="1"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i="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Инфляцияға әсер етуші сыртқы себептер</a:t>
            </a:r>
            <a:endParaRPr lang="ru-RU" dirty="0"/>
          </a:p>
        </p:txBody>
      </p:sp>
      <p:sp>
        <p:nvSpPr>
          <p:cNvPr id="7" name="Стрелка вверх 6"/>
          <p:cNvSpPr/>
          <p:nvPr/>
        </p:nvSpPr>
        <p:spPr>
          <a:xfrm>
            <a:off x="4716016" y="2143116"/>
            <a:ext cx="3786214" cy="392909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i="1" dirty="0" smtClean="0">
                <a:solidFill>
                  <a:srgbClr val="002060"/>
                </a:solidFill>
                <a:latin typeface="Times New Roman" pitchFamily="18" charset="0"/>
                <a:cs typeface="Times New Roman" pitchFamily="18" charset="0"/>
              </a:rPr>
              <a:t>Әлемдік құрылымдық дағдарыстар (шикізаттық, энергетикалық, азық-түліктік және экологиялық).</a:t>
            </a:r>
          </a:p>
          <a:p>
            <a:pPr algn="ctr"/>
            <a:endParaRPr lang="ru-RU" sz="2000" b="1" i="1" dirty="0">
              <a:solidFill>
                <a:srgbClr val="002060"/>
              </a:solidFill>
              <a:latin typeface="Times New Roman" pitchFamily="18" charset="0"/>
              <a:cs typeface="Times New Roman" pitchFamily="18" charset="0"/>
            </a:endParaRPr>
          </a:p>
        </p:txBody>
      </p:sp>
      <p:sp>
        <p:nvSpPr>
          <p:cNvPr id="8" name="Стрелка вверх 7"/>
          <p:cNvSpPr/>
          <p:nvPr/>
        </p:nvSpPr>
        <p:spPr>
          <a:xfrm>
            <a:off x="395536" y="2143116"/>
            <a:ext cx="3786214" cy="392909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i="1" dirty="0" smtClean="0">
                <a:solidFill>
                  <a:srgbClr val="002060"/>
                </a:solidFill>
                <a:latin typeface="Times New Roman" pitchFamily="18" charset="0"/>
                <a:cs typeface="Times New Roman" pitchFamily="18" charset="0"/>
              </a:rPr>
              <a:t>Банктермен ұлттық валютаның шетелдік валютаға айырбасы. </a:t>
            </a:r>
            <a:endParaRPr lang="kk-KZ" sz="2000" b="1" i="1" dirty="0">
              <a:solidFill>
                <a:srgbClr val="002060"/>
              </a:solidFill>
              <a:latin typeface="Times New Roman" pitchFamily="18" charset="0"/>
              <a:cs typeface="Times New Roman" pitchFamily="18" charset="0"/>
            </a:endParaRPr>
          </a:p>
          <a:p>
            <a:pPr algn="ctr"/>
            <a:endParaRPr lang="ru-RU" sz="2000" b="1" i="1" dirty="0">
              <a:solidFill>
                <a:srgbClr val="002060"/>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582726"/>
          </a:xfrm>
        </p:spPr>
        <p:txBody>
          <a:bodyPr>
            <a:noAutofit/>
          </a:bodyPr>
          <a:lstStyle/>
          <a:p>
            <a:r>
              <a:rPr lang="kk-KZ" sz="2400" b="1" i="1" dirty="0" smtClean="0">
                <a:solidFill>
                  <a:srgbClr val="00B050"/>
                </a:solidFill>
                <a:latin typeface="Times New Roman" pitchFamily="18" charset="0"/>
                <a:cs typeface="Times New Roman" pitchFamily="18" charset="0"/>
              </a:rPr>
              <a:t>Қазақстан Республикасындағы өтпелі кезеңдегі инфляция </a:t>
            </a:r>
            <a:r>
              <a:rPr lang="kk-KZ" sz="2600" b="1" i="1" dirty="0" smtClean="0">
                <a:solidFill>
                  <a:srgbClr val="00B050"/>
                </a:solidFill>
                <a:latin typeface="Times New Roman" pitchFamily="18" charset="0"/>
                <a:cs typeface="Times New Roman" pitchFamily="18" charset="0"/>
              </a:rPr>
              <a:t>себептеріне</a:t>
            </a:r>
            <a:r>
              <a:rPr lang="kk-KZ" sz="2400" b="1" i="1" dirty="0" smtClean="0">
                <a:solidFill>
                  <a:srgbClr val="00B050"/>
                </a:solidFill>
                <a:latin typeface="Times New Roman" pitchFamily="18" charset="0"/>
                <a:cs typeface="Times New Roman" pitchFamily="18" charset="0"/>
              </a:rPr>
              <a:t> мыналарды жатқызуға болады:</a:t>
            </a:r>
            <a:endParaRPr lang="ru-RU" sz="2400" b="1" i="1" dirty="0">
              <a:solidFill>
                <a:srgbClr val="00B05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600200"/>
            <a:ext cx="8229600" cy="4900634"/>
          </a:xfrm>
        </p:spPr>
        <p:txBody>
          <a:bodyPr>
            <a:normAutofit/>
          </a:bodyPr>
          <a:lstStyle/>
          <a:p>
            <a:r>
              <a:rPr lang="kk-KZ" sz="2400" i="1" dirty="0" smtClean="0">
                <a:solidFill>
                  <a:srgbClr val="00B050"/>
                </a:solidFill>
                <a:latin typeface="Times New Roman" pitchFamily="18" charset="0"/>
                <a:cs typeface="Times New Roman" pitchFamily="18" charset="0"/>
              </a:rPr>
              <a:t>- Ұлттық экономикадаөндірістің терең құлдырауынан болған тауар тапшылығы;</a:t>
            </a:r>
          </a:p>
          <a:p>
            <a:r>
              <a:rPr lang="kk-KZ" sz="2400" i="1" dirty="0" smtClean="0">
                <a:solidFill>
                  <a:srgbClr val="00B050"/>
                </a:solidFill>
                <a:latin typeface="Times New Roman" pitchFamily="18" charset="0"/>
                <a:cs typeface="Times New Roman" pitchFamily="18" charset="0"/>
              </a:rPr>
              <a:t>- өндірілген өнімдерге энергетиканың, материалдардың, еңбектің жоғарғы мөлшерде жұмсалуы;</a:t>
            </a:r>
          </a:p>
          <a:p>
            <a:r>
              <a:rPr lang="kk-KZ" sz="2400" i="1" dirty="0" smtClean="0">
                <a:solidFill>
                  <a:srgbClr val="00B050"/>
                </a:solidFill>
                <a:latin typeface="Times New Roman" pitchFamily="18" charset="0"/>
                <a:cs typeface="Times New Roman" pitchFamily="18" charset="0"/>
              </a:rPr>
              <a:t>- өз тауарлары мен қызметтеріне бағаны негізсіз көтеруге мүмкіндік берген жеке тауар өндірушілер монополизмі;</a:t>
            </a:r>
          </a:p>
          <a:p>
            <a:r>
              <a:rPr lang="kk-KZ" sz="2400" i="1" dirty="0" smtClean="0">
                <a:solidFill>
                  <a:srgbClr val="00B050"/>
                </a:solidFill>
                <a:latin typeface="Times New Roman" pitchFamily="18" charset="0"/>
                <a:cs typeface="Times New Roman" pitchFamily="18" charset="0"/>
              </a:rPr>
              <a:t>- мемлекеттік бюджеттің тапшылығы, оны бүркемелеу үшін мемлекет қағаз ақша шығарады;</a:t>
            </a:r>
          </a:p>
          <a:p>
            <a:r>
              <a:rPr lang="kk-KZ" sz="2400" i="1" dirty="0" smtClean="0">
                <a:solidFill>
                  <a:srgbClr val="00B050"/>
                </a:solidFill>
                <a:latin typeface="Times New Roman" pitchFamily="18" charset="0"/>
                <a:cs typeface="Times New Roman" pitchFamily="18" charset="0"/>
              </a:rPr>
              <a:t>- мемлекеттің өнімсіз шығындарының жоғары деңгейі;</a:t>
            </a:r>
          </a:p>
          <a:p>
            <a:r>
              <a:rPr lang="kk-KZ" sz="2400" i="1" dirty="0" smtClean="0">
                <a:solidFill>
                  <a:srgbClr val="00B050"/>
                </a:solidFill>
                <a:latin typeface="Times New Roman" pitchFamily="18" charset="0"/>
                <a:cs typeface="Times New Roman" pitchFamily="18" charset="0"/>
              </a:rPr>
              <a:t>-басқа мемлекеттердегі экономикалық дағдарыстың ықпалы.</a:t>
            </a:r>
            <a:endParaRPr lang="ru-RU" sz="2400" i="1" dirty="0">
              <a:solidFill>
                <a:srgbClr val="00B050"/>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74638"/>
            <a:ext cx="8401080" cy="1143000"/>
          </a:xfrm>
        </p:spPr>
        <p:txBody>
          <a:bodyPr>
            <a:normAutofit fontScale="90000"/>
          </a:bodyPr>
          <a:lstStyle/>
          <a:p>
            <a:r>
              <a:rPr lang="kk-KZ"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Инфляцияның баламалы көздері</a:t>
            </a:r>
            <a:endParaRPr lang="ru-RU" b="1" i="1" dirty="0">
              <a:solidFill>
                <a:srgbClr val="92D05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Содержимое 2"/>
          <p:cNvSpPr>
            <a:spLocks noGrp="1"/>
          </p:cNvSpPr>
          <p:nvPr>
            <p:ph idx="1"/>
          </p:nvPr>
        </p:nvSpPr>
        <p:spPr>
          <a:xfrm>
            <a:off x="428596" y="1785926"/>
            <a:ext cx="8229600" cy="4525963"/>
          </a:xfrm>
        </p:spPr>
        <p:txBody>
          <a:bodyPr>
            <a:normAutofit/>
          </a:bodyPr>
          <a:lstStyle/>
          <a:p>
            <a:r>
              <a:rPr lang="kk-KZ" sz="3600" dirty="0" smtClean="0"/>
              <a:t> </a:t>
            </a:r>
            <a:r>
              <a:rPr lang="kk-KZ" sz="3600"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Батыс экономистері жасаған теорияларда инфляцияның альтернативті қайнар көздері ретінде сұраныс инфляциясы мен шығындар инфляциясын көрсетеді.</a:t>
            </a:r>
            <a:endParaRPr lang="ru-RU" sz="3600" b="1" i="1" dirty="0">
              <a:solidFill>
                <a:srgbClr val="92D05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Сұраныс инфляциясы</a:t>
            </a:r>
            <a:endParaRPr lang="ru-RU" dirty="0"/>
          </a:p>
        </p:txBody>
      </p:sp>
      <p:sp>
        <p:nvSpPr>
          <p:cNvPr id="3" name="Содержимое 2"/>
          <p:cNvSpPr>
            <a:spLocks noGrp="1"/>
          </p:cNvSpPr>
          <p:nvPr>
            <p:ph idx="1"/>
          </p:nvPr>
        </p:nvSpPr>
        <p:spPr>
          <a:xfrm>
            <a:off x="457200" y="1428736"/>
            <a:ext cx="8229600" cy="5000660"/>
          </a:xfrm>
        </p:spPr>
        <p:txBody>
          <a:bodyPr>
            <a:normAutofit/>
          </a:bodyPr>
          <a:lstStyle/>
          <a:p>
            <a:r>
              <a:rPr lang="kk-KZ"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Сұраныс пен ұсыныстың арақатынсының бұзылуы сұраныстан көрінеді. Мұндағы негізгі себептер: мемлекеттік тапсырыстардың ұлғаюы, толық жұмыспен қамтылған кездегі өндіріс құрал-жабдықтарына сұраныстың өсуі, өндірістік қуаттардың толық жұмыс істеуі, кәсіподақтар әрекетінің нәтижесінде еңбекшілердің сатып алу қабілетінің жоғарылауы т.б.</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Шығындар инфляциясы</a:t>
            </a:r>
            <a:endParaRPr lang="ru-RU" dirty="0"/>
          </a:p>
        </p:txBody>
      </p:sp>
      <p:sp>
        <p:nvSpPr>
          <p:cNvPr id="3" name="Содержимое 2"/>
          <p:cNvSpPr>
            <a:spLocks noGrp="1"/>
          </p:cNvSpPr>
          <p:nvPr>
            <p:ph idx="1"/>
          </p:nvPr>
        </p:nvSpPr>
        <p:spPr/>
        <p:txBody>
          <a:bodyPr/>
          <a:lstStyle/>
          <a:p>
            <a:r>
              <a:rPr lang="kk-KZ"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Бағалардың өсуін, өндіріс шығындарының ұлғаюымен түсіндіріледі. Шығындардың көбеюі баға белгілеудің олигополиялық тәжірибесінен, мемлекеттің экономикалық және финанстық саясатынан, шикізат бағасының өсінен, кәсіподақтың жалақыны көтеру талабынан және т.б. </a:t>
            </a:r>
            <a:r>
              <a:rPr lang="kk-KZ" b="1" i="1" dirty="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б</a:t>
            </a:r>
            <a:r>
              <a:rPr lang="kk-KZ"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олады.  </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02234"/>
          </a:xfrm>
        </p:spPr>
        <p:txBody>
          <a:bodyPr>
            <a:normAutofit/>
          </a:bodyPr>
          <a:lstStyle/>
          <a:p>
            <a:r>
              <a:rPr lang="kk-KZ" sz="2400"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Соңғы кездерге дейін дүниежүзілік шаруашылықта инфляция, әдетте, төтенше жағдайларға байланысты пайда болатын еді. Мысалы, соғыс жылдарында мемлекеттер әскери шығындарын жабу үшін көп көлемде қағаз ақшаларды шығаруға мәжбүр болды.</a:t>
            </a:r>
            <a:endParaRPr lang="ru-RU" sz="2400" dirty="0"/>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796140" y="1935163"/>
            <a:ext cx="7551720" cy="4389437"/>
          </a:xfrm>
        </p:spPr>
      </p:pic>
    </p:spTree>
    <p:extLst>
      <p:ext uri="{BB962C8B-B14F-4D97-AF65-F5344CB8AC3E}">
        <p14:creationId xmlns:p14="http://schemas.microsoft.com/office/powerpoint/2010/main" xmlns="" val="2237794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Инфляцияның түрлері</a:t>
            </a:r>
            <a:endParaRPr lang="ru-RU" dirty="0"/>
          </a:p>
        </p:txBody>
      </p:sp>
      <p:sp>
        <p:nvSpPr>
          <p:cNvPr id="5" name="Ромб 4"/>
          <p:cNvSpPr/>
          <p:nvPr/>
        </p:nvSpPr>
        <p:spPr>
          <a:xfrm>
            <a:off x="4988274" y="1844824"/>
            <a:ext cx="3600400" cy="396044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i="1" dirty="0" smtClean="0">
                <a:effectLst>
                  <a:outerShdw blurRad="38100" dist="38100" dir="2700000" algn="tl">
                    <a:srgbClr val="000000">
                      <a:alpha val="43137"/>
                    </a:srgbClr>
                  </a:outerShdw>
                </a:effectLst>
                <a:latin typeface="Times New Roman" pitchFamily="18" charset="0"/>
                <a:cs typeface="Times New Roman" pitchFamily="18" charset="0"/>
              </a:rPr>
              <a:t>Басыңқы инфляция</a:t>
            </a:r>
            <a:endParaRPr lang="ru-RU" sz="2800" b="1" i="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Ромб 5"/>
          <p:cNvSpPr/>
          <p:nvPr/>
        </p:nvSpPr>
        <p:spPr>
          <a:xfrm>
            <a:off x="827584" y="1844824"/>
            <a:ext cx="3654659" cy="396044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i="1" dirty="0" smtClean="0">
                <a:effectLst>
                  <a:outerShdw blurRad="38100" dist="38100" dir="2700000" algn="tl">
                    <a:srgbClr val="000000">
                      <a:alpha val="43137"/>
                    </a:srgbClr>
                  </a:outerShdw>
                </a:effectLst>
                <a:latin typeface="Times New Roman" pitchFamily="18" charset="0"/>
                <a:cs typeface="Times New Roman" pitchFamily="18" charset="0"/>
              </a:rPr>
              <a:t>Ашық инфляция</a:t>
            </a:r>
            <a:endParaRPr lang="ru-RU" sz="2800" b="1" i="1" dirty="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580848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 </a:t>
            </a:r>
            <a:endParaRPr lang="ru-RU" dirty="0"/>
          </a:p>
        </p:txBody>
      </p:sp>
      <p:sp>
        <p:nvSpPr>
          <p:cNvPr id="3" name="Объект 2"/>
          <p:cNvSpPr>
            <a:spLocks noGrp="1"/>
          </p:cNvSpPr>
          <p:nvPr>
            <p:ph idx="1"/>
          </p:nvPr>
        </p:nvSpPr>
        <p:spPr>
          <a:xfrm>
            <a:off x="457200" y="1268760"/>
            <a:ext cx="8229600" cy="4857403"/>
          </a:xfrm>
        </p:spPr>
        <p:txBody>
          <a:bodyPr>
            <a:normAutofit/>
          </a:bodyPr>
          <a:lstStyle/>
          <a:p>
            <a:r>
              <a:rPr lang="kk-KZ" sz="3600"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Еркін баға құрылымы экономикасына тән және туар мен қызмет көрсетуге үнемі бағаның өсуін байқатады. Егер мароэкономикалық тепе-теңдік сүраныс жағына қарай өзгерсе және тұрақты бағаның өсуімен байөалса, онда мұны </a:t>
            </a:r>
            <a:r>
              <a:rPr lang="kk-KZ" sz="3600"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ашық инфляция </a:t>
            </a:r>
            <a:r>
              <a:rPr lang="kk-KZ" sz="3600"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деп атаймыз.</a:t>
            </a:r>
            <a:endParaRPr lang="ru-RU" sz="3600" i="1" dirty="0">
              <a:solidFill>
                <a:srgbClr val="92D05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Прямоугольник 3"/>
          <p:cNvSpPr/>
          <p:nvPr/>
        </p:nvSpPr>
        <p:spPr>
          <a:xfrm>
            <a:off x="1619672" y="404664"/>
            <a:ext cx="5904656" cy="707886"/>
          </a:xfrm>
          <a:prstGeom prst="rect">
            <a:avLst/>
          </a:prstGeom>
        </p:spPr>
        <p:txBody>
          <a:bodyPr wrap="square">
            <a:spAutoFit/>
          </a:bodyPr>
          <a:lstStyle/>
          <a:p>
            <a:pPr algn="ctr"/>
            <a:r>
              <a:rPr lang="kk-KZ" sz="4000"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Ашық инфляция</a:t>
            </a:r>
            <a:endParaRPr lang="ru-RU" sz="4000" dirty="0"/>
          </a:p>
        </p:txBody>
      </p:sp>
    </p:spTree>
    <p:extLst>
      <p:ext uri="{BB962C8B-B14F-4D97-AF65-F5344CB8AC3E}">
        <p14:creationId xmlns:p14="http://schemas.microsoft.com/office/powerpoint/2010/main" xmlns="" val="2223078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309812" y="2434431"/>
            <a:ext cx="4524375" cy="3390900"/>
          </a:xfrm>
        </p:spPr>
      </p:pic>
    </p:spTree>
    <p:extLst>
      <p:ext uri="{BB962C8B-B14F-4D97-AF65-F5344CB8AC3E}">
        <p14:creationId xmlns:p14="http://schemas.microsoft.com/office/powerpoint/2010/main" xmlns="" val="1530548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Басыңқы инфляция</a:t>
            </a:r>
            <a:endParaRPr lang="ru-RU" dirty="0"/>
          </a:p>
        </p:txBody>
      </p:sp>
      <p:sp>
        <p:nvSpPr>
          <p:cNvPr id="3" name="Объект 2"/>
          <p:cNvSpPr>
            <a:spLocks noGrp="1"/>
          </p:cNvSpPr>
          <p:nvPr>
            <p:ph sz="half" idx="1"/>
          </p:nvPr>
        </p:nvSpPr>
        <p:spPr>
          <a:xfrm>
            <a:off x="539552" y="1412776"/>
            <a:ext cx="8075240" cy="2548879"/>
          </a:xfrm>
        </p:spPr>
        <p:txBody>
          <a:bodyPr>
            <a:normAutofit/>
          </a:bodyPr>
          <a:lstStyle/>
          <a:p>
            <a:r>
              <a:rPr lang="kk-KZ"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Оны кейде жасырын инляция деп те атайды. Ол жалпылама мемлекеттің бағаны бақылауымен жүзеге асатын инфляция. Басыңқы инфляция мемлекеттің бағаны  сұраныс пен ұсыныс тепе-теңдігінен төмен болуын қолдау арқылы пайда болады.</a:t>
            </a:r>
            <a:endParaRPr lang="ru-RU" i="1" dirty="0">
              <a:solidFill>
                <a:srgbClr val="92D05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Объект 4"/>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2555776" y="3645024"/>
            <a:ext cx="4038600" cy="2689770"/>
          </a:xfrm>
        </p:spPr>
      </p:pic>
    </p:spTree>
    <p:extLst>
      <p:ext uri="{BB962C8B-B14F-4D97-AF65-F5344CB8AC3E}">
        <p14:creationId xmlns:p14="http://schemas.microsoft.com/office/powerpoint/2010/main" xmlns="" val="641520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Инфляцияға қарсы саясат</a:t>
            </a:r>
            <a:endParaRPr lang="ru-RU" dirty="0"/>
          </a:p>
        </p:txBody>
      </p:sp>
      <p:sp>
        <p:nvSpPr>
          <p:cNvPr id="3" name="Объект 2"/>
          <p:cNvSpPr>
            <a:spLocks noGrp="1"/>
          </p:cNvSpPr>
          <p:nvPr>
            <p:ph sz="half" idx="1"/>
          </p:nvPr>
        </p:nvSpPr>
        <p:spPr>
          <a:xfrm>
            <a:off x="107504" y="1340768"/>
            <a:ext cx="4824536" cy="5328592"/>
          </a:xfrm>
        </p:spPr>
        <p:txBody>
          <a:bodyPr>
            <a:noAutofit/>
          </a:bodyPr>
          <a:lstStyle/>
          <a:p>
            <a:r>
              <a:rPr lang="kk-KZ"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Бұл инфляцияны төмендетуге бағытталған мемлекеттік реттеу құралдарының жиынтығы. ХХ ғ. 60 жылдарынан бастап бағыны тікелей және жанама түрде реттеу мақсатымен барлық экономикаға ортақ шаралар қолданыла бастады.</a:t>
            </a:r>
            <a:endParaRPr lang="ru-RU" i="1" dirty="0">
              <a:solidFill>
                <a:srgbClr val="92D05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Объект 4"/>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4648200" y="3002523"/>
            <a:ext cx="4038600" cy="2270591"/>
          </a:xfrm>
        </p:spPr>
      </p:pic>
    </p:spTree>
    <p:extLst>
      <p:ext uri="{BB962C8B-B14F-4D97-AF65-F5344CB8AC3E}">
        <p14:creationId xmlns:p14="http://schemas.microsoft.com/office/powerpoint/2010/main" xmlns="" val="759272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2362274"/>
          </a:xfrm>
        </p:spPr>
        <p:txBody>
          <a:bodyPr>
            <a:normAutofit/>
          </a:bodyPr>
          <a:lstStyle/>
          <a:p>
            <a:r>
              <a:rPr lang="kk-KZ" sz="3600"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Инфляция дегеніміз – тауар бағаларының бір жыл ішінде  өзгеруін сипаттайтын шама</a:t>
            </a:r>
            <a:endParaRPr lang="ru-RU" sz="3600" b="1" i="1" dirty="0">
              <a:solidFill>
                <a:srgbClr val="92D05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 name="Объект 9"/>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457200" y="2825274"/>
            <a:ext cx="4038600" cy="2625090"/>
          </a:xfrm>
        </p:spPr>
      </p:pic>
      <p:pic>
        <p:nvPicPr>
          <p:cNvPr id="11" name="Объект 10"/>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4648200" y="2623344"/>
            <a:ext cx="4038600" cy="3028950"/>
          </a:xfrm>
        </p:spPr>
      </p:pic>
    </p:spTree>
    <p:extLst>
      <p:ext uri="{BB962C8B-B14F-4D97-AF65-F5344CB8AC3E}">
        <p14:creationId xmlns:p14="http://schemas.microsoft.com/office/powerpoint/2010/main" xmlns="" val="725314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Прямоугольник 1"/>
          <p:cNvSpPr>
            <a:spLocks noChangeArrowheads="1"/>
          </p:cNvSpPr>
          <p:nvPr/>
        </p:nvSpPr>
        <p:spPr bwMode="auto">
          <a:xfrm>
            <a:off x="179388" y="174625"/>
            <a:ext cx="8640762" cy="6370638"/>
          </a:xfrm>
          <a:prstGeom prst="rect">
            <a:avLst/>
          </a:prstGeom>
          <a:noFill/>
          <a:ln w="9525">
            <a:noFill/>
            <a:miter lim="800000"/>
            <a:headEnd/>
            <a:tailEnd/>
          </a:ln>
        </p:spPr>
        <p:txBody>
          <a:bodyPr>
            <a:spAutoFit/>
          </a:bodyPr>
          <a:lstStyle/>
          <a:p>
            <a:r>
              <a:rPr lang="ru-RU" altLang="ru-RU" sz="2400" b="1"/>
              <a:t>Монетарлық емес себептер:</a:t>
            </a:r>
            <a:endParaRPr lang="ru-RU" altLang="ru-RU" sz="2400"/>
          </a:p>
          <a:p>
            <a:r>
              <a:rPr lang="ru-RU" altLang="ru-RU" sz="2400"/>
              <a:t>- экономикадағы диспропорциялар;</a:t>
            </a:r>
          </a:p>
          <a:p>
            <a:r>
              <a:rPr lang="ru-RU" altLang="ru-RU" sz="2400"/>
              <a:t>- әскери-өнеркәсіптік кешеннің дамуына шектен тыс ақшаның бөлінуі;</a:t>
            </a:r>
          </a:p>
          <a:p>
            <a:r>
              <a:rPr lang="ru-RU" altLang="ru-RU" sz="2400"/>
              <a:t>- тым күшті импорттық т</a:t>
            </a:r>
            <a:r>
              <a:rPr lang="kk-KZ" altLang="ru-RU" sz="2400"/>
              <a:t>ә</a:t>
            </a:r>
            <a:r>
              <a:rPr lang="ru-RU" altLang="ru-RU" sz="2400"/>
              <a:t>уелділікте болу кезінде экспорттық сектордың </a:t>
            </a:r>
            <a:r>
              <a:rPr lang="kk-KZ" altLang="ru-RU" sz="2400"/>
              <a:t>ә</a:t>
            </a:r>
            <a:r>
              <a:rPr lang="ru-RU" altLang="ru-RU" sz="2400"/>
              <a:t>лсіз дамуы;</a:t>
            </a:r>
          </a:p>
          <a:p>
            <a:r>
              <a:rPr lang="ru-RU" altLang="ru-RU" sz="2400"/>
              <a:t>- ЖІӨ көлемінің қ</a:t>
            </a:r>
            <a:r>
              <a:rPr lang="kk-KZ" altLang="ru-RU" sz="2400"/>
              <a:t>ұ</a:t>
            </a:r>
            <a:r>
              <a:rPr lang="ru-RU" altLang="ru-RU" sz="2400"/>
              <a:t>лдырауы;</a:t>
            </a:r>
          </a:p>
          <a:p>
            <a:r>
              <a:rPr lang="ru-RU" altLang="ru-RU" sz="2400"/>
              <a:t>- халықтың инфляциялық күтулері. </a:t>
            </a:r>
          </a:p>
          <a:p>
            <a:endParaRPr lang="kk-KZ" altLang="ru-RU" sz="2400" b="1"/>
          </a:p>
          <a:p>
            <a:r>
              <a:rPr lang="kk-KZ" altLang="ru-RU" sz="2400" b="1"/>
              <a:t>Монетарлық себептер:</a:t>
            </a:r>
            <a:endParaRPr lang="ru-RU" altLang="ru-RU" sz="2400"/>
          </a:p>
          <a:p>
            <a:r>
              <a:rPr lang="kk-KZ" altLang="ru-RU" sz="2400"/>
              <a:t>- мемлекеттік бюджеттің тапшылығы;</a:t>
            </a:r>
            <a:endParaRPr lang="ru-RU" altLang="ru-RU" sz="2400"/>
          </a:p>
          <a:p>
            <a:r>
              <a:rPr lang="kk-KZ" altLang="ru-RU" sz="2400"/>
              <a:t>- ақша массасы көлемінің инфляция қарқынына әсері. Орталық банк активтерінің ұлғаюы барлық жағдайларда ақша массасының өсіп отыруына алып келеді, бұл төлем қабілеттілігі бар сұраныстың артуын білдіреді. Нәтижесінде игіліктерге жалпы баға деңгейі өседі;</a:t>
            </a:r>
            <a:endParaRPr lang="ru-RU" altLang="ru-RU" sz="2400"/>
          </a:p>
          <a:p>
            <a:r>
              <a:rPr lang="kk-KZ" altLang="ru-RU" sz="2400"/>
              <a:t>- ақша айналымы жылдамдығының артуы. </a:t>
            </a:r>
            <a:endParaRPr lang="ru-RU" altLang="ru-RU" sz="2400"/>
          </a:p>
        </p:txBody>
      </p:sp>
    </p:spTree>
  </p:cSld>
  <p:clrMapOvr>
    <a:masterClrMapping/>
  </p:clrMapOvr>
  <p:transition>
    <p:wipe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6" name="WordArt 4" descr="Бумажный пакет"/>
          <p:cNvSpPr>
            <a:spLocks noChangeArrowheads="1" noChangeShapeType="1" noTextEdit="1"/>
          </p:cNvSpPr>
          <p:nvPr/>
        </p:nvSpPr>
        <p:spPr bwMode="auto">
          <a:xfrm>
            <a:off x="971550" y="549275"/>
            <a:ext cx="6624638" cy="1655763"/>
          </a:xfrm>
          <a:prstGeom prst="rect">
            <a:avLst/>
          </a:prstGeom>
        </p:spPr>
        <p:txBody>
          <a:bodyPr wrap="none" fromWordArt="1">
            <a:prstTxWarp prst="textPlain">
              <a:avLst>
                <a:gd name="adj" fmla="val 50000"/>
              </a:avLst>
            </a:prstTxWarp>
          </a:bodyPr>
          <a:lstStyle/>
          <a:p>
            <a:pPr algn="ctr" eaLnBrk="1" hangingPunct="1">
              <a:defRPr/>
            </a:pPr>
            <a:r>
              <a:rPr lang="ru-RU" sz="3600" b="1" kern="10" dirty="0" err="1">
                <a:ln w="9525">
                  <a:solidFill>
                    <a:srgbClr val="008000"/>
                  </a:solidFill>
                  <a:round/>
                  <a:headEnd/>
                  <a:tailEnd/>
                </a:ln>
                <a:latin typeface="Times New Roman"/>
                <a:cs typeface="Times New Roman"/>
              </a:rPr>
              <a:t>Нарықты</a:t>
            </a:r>
            <a:r>
              <a:rPr lang="ru-RU" sz="3600" b="1" kern="10" dirty="0">
                <a:ln w="9525">
                  <a:solidFill>
                    <a:srgbClr val="008000"/>
                  </a:solidFill>
                  <a:round/>
                  <a:headEnd/>
                  <a:tailEnd/>
                </a:ln>
                <a:latin typeface="Times New Roman"/>
                <a:cs typeface="Times New Roman"/>
              </a:rPr>
              <a:t> </a:t>
            </a:r>
            <a:r>
              <a:rPr lang="ru-RU" sz="3600" b="1" kern="10" dirty="0" err="1">
                <a:ln w="9525">
                  <a:solidFill>
                    <a:srgbClr val="008000"/>
                  </a:solidFill>
                  <a:round/>
                  <a:headEnd/>
                  <a:tailEnd/>
                </a:ln>
                <a:latin typeface="Times New Roman"/>
                <a:cs typeface="Times New Roman"/>
              </a:rPr>
              <a:t>инфляциялық</a:t>
            </a:r>
            <a:endParaRPr lang="ru-RU" sz="3600" b="1" kern="10" dirty="0">
              <a:ln w="9525">
                <a:solidFill>
                  <a:srgbClr val="008000"/>
                </a:solidFill>
                <a:round/>
                <a:headEnd/>
                <a:tailEnd/>
              </a:ln>
              <a:latin typeface="Times New Roman"/>
              <a:cs typeface="Times New Roman"/>
            </a:endParaRPr>
          </a:p>
          <a:p>
            <a:pPr algn="ctr" eaLnBrk="1" hangingPunct="1">
              <a:defRPr/>
            </a:pPr>
            <a:r>
              <a:rPr lang="ru-RU" sz="3600" b="1" kern="10" dirty="0">
                <a:ln w="9525">
                  <a:solidFill>
                    <a:srgbClr val="008000"/>
                  </a:solidFill>
                  <a:round/>
                  <a:headEnd/>
                  <a:tailEnd/>
                </a:ln>
                <a:latin typeface="Times New Roman"/>
                <a:cs typeface="Times New Roman"/>
              </a:rPr>
              <a:t>  </a:t>
            </a:r>
            <a:r>
              <a:rPr lang="ru-RU" sz="3600" b="1" kern="10" dirty="0" err="1">
                <a:ln w="9525">
                  <a:solidFill>
                    <a:srgbClr val="008000"/>
                  </a:solidFill>
                  <a:round/>
                  <a:headEnd/>
                  <a:tailEnd/>
                </a:ln>
                <a:latin typeface="Times New Roman"/>
                <a:cs typeface="Times New Roman"/>
              </a:rPr>
              <a:t>қабылдауына</a:t>
            </a:r>
            <a:r>
              <a:rPr lang="ru-RU" sz="3600" b="1" kern="10" dirty="0">
                <a:ln w="9525">
                  <a:solidFill>
                    <a:srgbClr val="008000"/>
                  </a:solidFill>
                  <a:round/>
                  <a:headEnd/>
                  <a:tailEnd/>
                </a:ln>
                <a:latin typeface="Times New Roman"/>
                <a:cs typeface="Times New Roman"/>
              </a:rPr>
              <a:t> </a:t>
            </a:r>
            <a:r>
              <a:rPr lang="ru-RU" sz="3600" b="1" kern="10" dirty="0" err="1">
                <a:ln w="9525">
                  <a:solidFill>
                    <a:srgbClr val="008000"/>
                  </a:solidFill>
                  <a:round/>
                  <a:headEnd/>
                  <a:tailEnd/>
                </a:ln>
                <a:latin typeface="Times New Roman"/>
                <a:cs typeface="Times New Roman"/>
              </a:rPr>
              <a:t>байланысты</a:t>
            </a:r>
            <a:r>
              <a:rPr lang="ru-RU" sz="3600" kern="10" dirty="0">
                <a:ln w="9525">
                  <a:solidFill>
                    <a:srgbClr val="008000"/>
                  </a:solidFill>
                  <a:round/>
                  <a:headEnd/>
                  <a:tailEnd/>
                </a:ln>
                <a:blipFill dpi="0" rotWithShape="0">
                  <a:blip r:embed="rId2"/>
                  <a:srcRect/>
                  <a:tile tx="0" ty="0" sx="100000" sy="100000" flip="none" algn="tl"/>
                </a:blipFill>
                <a:effectLst>
                  <a:outerShdw dist="563972" dir="14049741" sx="125000" sy="125000" algn="tl" rotWithShape="0">
                    <a:srgbClr val="C7DFD3">
                      <a:alpha val="79999"/>
                    </a:srgbClr>
                  </a:outerShdw>
                </a:effectLst>
                <a:latin typeface="Times New Roman"/>
                <a:cs typeface="Times New Roman"/>
              </a:rPr>
              <a:t>:</a:t>
            </a:r>
          </a:p>
        </p:txBody>
      </p:sp>
      <p:sp>
        <p:nvSpPr>
          <p:cNvPr id="202758" name="WordArt 6"/>
          <p:cNvSpPr>
            <a:spLocks noChangeArrowheads="1" noChangeShapeType="1" noTextEdit="1"/>
          </p:cNvSpPr>
          <p:nvPr/>
        </p:nvSpPr>
        <p:spPr bwMode="auto">
          <a:xfrm>
            <a:off x="1331913" y="2852738"/>
            <a:ext cx="2160587" cy="792162"/>
          </a:xfrm>
          <a:prstGeom prst="rect">
            <a:avLst/>
          </a:prstGeom>
        </p:spPr>
        <p:txBody>
          <a:bodyPr wrap="none" fromWordArt="1">
            <a:prstTxWarp prst="textPlain">
              <a:avLst>
                <a:gd name="adj" fmla="val 50000"/>
              </a:avLst>
            </a:prstTxWarp>
          </a:bodyPr>
          <a:lstStyle/>
          <a:p>
            <a:pPr algn="ctr"/>
            <a:r>
              <a:rPr lang="ru-RU" sz="3600" kern="10">
                <a:ln w="9525">
                  <a:noFill/>
                  <a:round/>
                  <a:headEnd/>
                  <a:tailEnd/>
                </a:ln>
                <a:solidFill>
                  <a:srgbClr val="FFFF00"/>
                </a:solidFill>
                <a:effectLst>
                  <a:outerShdw dist="45791" dir="2021404" algn="ctr" rotWithShape="0">
                    <a:srgbClr val="B2B2B2">
                      <a:alpha val="79999"/>
                    </a:srgbClr>
                  </a:outerShdw>
                </a:effectLst>
                <a:latin typeface="Times New Roman"/>
                <a:cs typeface="Times New Roman"/>
              </a:rPr>
              <a:t>Ашық</a:t>
            </a:r>
          </a:p>
        </p:txBody>
      </p:sp>
      <p:sp>
        <p:nvSpPr>
          <p:cNvPr id="202759" name="WordArt 7"/>
          <p:cNvSpPr>
            <a:spLocks noChangeArrowheads="1" noChangeShapeType="1" noTextEdit="1"/>
          </p:cNvSpPr>
          <p:nvPr/>
        </p:nvSpPr>
        <p:spPr bwMode="auto">
          <a:xfrm>
            <a:off x="5364163" y="2852738"/>
            <a:ext cx="3208337" cy="838200"/>
          </a:xfrm>
          <a:prstGeom prst="rect">
            <a:avLst/>
          </a:prstGeom>
        </p:spPr>
        <p:txBody>
          <a:bodyPr wrap="none" fromWordArt="1">
            <a:prstTxWarp prst="textPlain">
              <a:avLst>
                <a:gd name="adj" fmla="val 50000"/>
              </a:avLst>
            </a:prstTxWarp>
          </a:bodyPr>
          <a:lstStyle/>
          <a:p>
            <a:pPr algn="ctr"/>
            <a:r>
              <a:rPr lang="ru-RU" sz="3600" kern="10">
                <a:ln w="9525">
                  <a:noFill/>
                  <a:round/>
                  <a:headEnd/>
                  <a:tailEnd/>
                </a:ln>
                <a:solidFill>
                  <a:srgbClr val="FFFF00"/>
                </a:solidFill>
                <a:effectLst>
                  <a:outerShdw dist="45791" dir="2021404" algn="ctr" rotWithShape="0">
                    <a:srgbClr val="B2B2B2">
                      <a:alpha val="79999"/>
                    </a:srgbClr>
                  </a:outerShdw>
                </a:effectLst>
                <a:latin typeface="Times New Roman"/>
                <a:cs typeface="Times New Roman"/>
              </a:rPr>
              <a:t>Басылыңқы</a:t>
            </a:r>
          </a:p>
        </p:txBody>
      </p:sp>
      <p:sp>
        <p:nvSpPr>
          <p:cNvPr id="202760" name="AutoShape 8"/>
          <p:cNvSpPr>
            <a:spLocks noChangeArrowheads="1"/>
          </p:cNvSpPr>
          <p:nvPr/>
        </p:nvSpPr>
        <p:spPr bwMode="auto">
          <a:xfrm>
            <a:off x="285750" y="3714750"/>
            <a:ext cx="4000500" cy="2882900"/>
          </a:xfrm>
          <a:prstGeom prst="upArrowCallout">
            <a:avLst>
              <a:gd name="adj1" fmla="val 8943"/>
              <a:gd name="adj2" fmla="val 8936"/>
              <a:gd name="adj3" fmla="val 15861"/>
              <a:gd name="adj4" fmla="val 71278"/>
            </a:avLst>
          </a:prstGeom>
          <a:solidFill>
            <a:srgbClr val="99CC00">
              <a:alpha val="65881"/>
            </a:srgbClr>
          </a:solidFill>
          <a:ln w="9525">
            <a:solidFill>
              <a:schemeClr val="tx1"/>
            </a:solidFill>
            <a:miter lim="800000"/>
            <a:headEnd/>
            <a:tailEnd/>
          </a:ln>
        </p:spPr>
        <p:txBody>
          <a:bodyPr wrap="none" anchor="ctr"/>
          <a:lstStyle/>
          <a:p>
            <a:pPr eaLnBrk="1" hangingPunct="1"/>
            <a:endParaRPr lang="ru-RU" altLang="ru-RU"/>
          </a:p>
        </p:txBody>
      </p:sp>
      <p:sp>
        <p:nvSpPr>
          <p:cNvPr id="202761" name="AutoShape 9"/>
          <p:cNvSpPr>
            <a:spLocks noChangeArrowheads="1"/>
          </p:cNvSpPr>
          <p:nvPr/>
        </p:nvSpPr>
        <p:spPr bwMode="auto">
          <a:xfrm>
            <a:off x="4572000" y="3786188"/>
            <a:ext cx="3959225" cy="2811462"/>
          </a:xfrm>
          <a:prstGeom prst="upArrowCallout">
            <a:avLst>
              <a:gd name="adj1" fmla="val 8580"/>
              <a:gd name="adj2" fmla="val 9493"/>
              <a:gd name="adj3" fmla="val 14144"/>
              <a:gd name="adj4" fmla="val 74648"/>
            </a:avLst>
          </a:prstGeom>
          <a:solidFill>
            <a:srgbClr val="99CC00">
              <a:alpha val="65881"/>
            </a:srgbClr>
          </a:solidFill>
          <a:ln w="9525">
            <a:solidFill>
              <a:schemeClr val="tx1"/>
            </a:solidFill>
            <a:miter lim="800000"/>
            <a:headEnd/>
            <a:tailEnd/>
          </a:ln>
        </p:spPr>
        <p:txBody>
          <a:bodyPr wrap="none" anchor="ctr"/>
          <a:lstStyle/>
          <a:p>
            <a:pPr eaLnBrk="1" hangingPunct="1"/>
            <a:endParaRPr lang="ru-RU" altLang="ru-RU"/>
          </a:p>
        </p:txBody>
      </p:sp>
      <p:sp>
        <p:nvSpPr>
          <p:cNvPr id="202762" name="Text Box 10"/>
          <p:cNvSpPr txBox="1">
            <a:spLocks noChangeArrowheads="1"/>
          </p:cNvSpPr>
          <p:nvPr/>
        </p:nvSpPr>
        <p:spPr bwMode="auto">
          <a:xfrm>
            <a:off x="500063" y="4572000"/>
            <a:ext cx="3854450" cy="1938338"/>
          </a:xfrm>
          <a:prstGeom prst="rect">
            <a:avLst/>
          </a:prstGeom>
          <a:noFill/>
          <a:ln w="9525">
            <a:noFill/>
            <a:miter lim="800000"/>
            <a:headEnd/>
            <a:tailEnd/>
          </a:ln>
        </p:spPr>
        <p:txBody>
          <a:bodyPr>
            <a:spAutoFit/>
          </a:bodyPr>
          <a:lstStyle/>
          <a:p>
            <a:pPr algn="ctr" eaLnBrk="1" hangingPunct="1">
              <a:spcBef>
                <a:spcPct val="50000"/>
              </a:spcBef>
            </a:pPr>
            <a:r>
              <a:rPr lang="kk-KZ" altLang="ru-RU" sz="2400"/>
              <a:t>Еркін баға құрылымы экономикасына тән және тауар мен қызмет көрсетуге үнемі бағаның өсуін байқатады.</a:t>
            </a:r>
            <a:endParaRPr lang="ru-RU" altLang="ru-RU" sz="2400"/>
          </a:p>
        </p:txBody>
      </p:sp>
      <p:sp>
        <p:nvSpPr>
          <p:cNvPr id="202763" name="Text Box 11"/>
          <p:cNvSpPr txBox="1">
            <a:spLocks noChangeArrowheads="1"/>
          </p:cNvSpPr>
          <p:nvPr/>
        </p:nvSpPr>
        <p:spPr bwMode="auto">
          <a:xfrm>
            <a:off x="4929188" y="4429125"/>
            <a:ext cx="3387725" cy="2308225"/>
          </a:xfrm>
          <a:prstGeom prst="rect">
            <a:avLst/>
          </a:prstGeom>
          <a:noFill/>
          <a:ln w="9525">
            <a:noFill/>
            <a:miter lim="800000"/>
            <a:headEnd/>
            <a:tailEnd/>
          </a:ln>
        </p:spPr>
        <p:txBody>
          <a:bodyPr>
            <a:spAutoFit/>
          </a:bodyPr>
          <a:lstStyle/>
          <a:p>
            <a:pPr algn="ctr" eaLnBrk="1" hangingPunct="1">
              <a:spcBef>
                <a:spcPct val="50000"/>
              </a:spcBef>
            </a:pPr>
            <a:r>
              <a:rPr lang="kk-KZ" altLang="ru-RU" sz="2400"/>
              <a:t>Бағаны реттейтін экономикаға тән, яғни жалпылама мемлекеттің бағаны бақылауымен жүзеге асады</a:t>
            </a:r>
            <a:r>
              <a:rPr lang="kk-KZ" altLang="ru-RU" sz="2100"/>
              <a:t>.</a:t>
            </a:r>
            <a:endParaRPr lang="ru-RU" altLang="ru-RU" sz="2100"/>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02756"/>
                                        </p:tgtEl>
                                        <p:attrNameLst>
                                          <p:attrName>style.visibility</p:attrName>
                                        </p:attrNameLst>
                                      </p:cBhvr>
                                      <p:to>
                                        <p:strVal val="visible"/>
                                      </p:to>
                                    </p:set>
                                    <p:animEffect transition="in" filter="circle(in)">
                                      <p:cBhvr>
                                        <p:cTn id="7" dur="2000"/>
                                        <p:tgtEl>
                                          <p:spTgt spid="2027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202758"/>
                                        </p:tgtEl>
                                        <p:attrNameLst>
                                          <p:attrName>style.visibility</p:attrName>
                                        </p:attrNameLst>
                                      </p:cBhvr>
                                      <p:to>
                                        <p:strVal val="visible"/>
                                      </p:to>
                                    </p:set>
                                    <p:anim calcmode="lin" valueType="num">
                                      <p:cBhvr>
                                        <p:cTn id="12" dur="500" fill="hold"/>
                                        <p:tgtEl>
                                          <p:spTgt spid="202758"/>
                                        </p:tgtEl>
                                        <p:attrNameLst>
                                          <p:attrName>ppt_w</p:attrName>
                                        </p:attrNameLst>
                                      </p:cBhvr>
                                      <p:tavLst>
                                        <p:tav tm="0">
                                          <p:val>
                                            <p:fltVal val="0"/>
                                          </p:val>
                                        </p:tav>
                                        <p:tav tm="100000">
                                          <p:val>
                                            <p:strVal val="#ppt_w"/>
                                          </p:val>
                                        </p:tav>
                                      </p:tavLst>
                                    </p:anim>
                                    <p:anim calcmode="lin" valueType="num">
                                      <p:cBhvr>
                                        <p:cTn id="13" dur="500" fill="hold"/>
                                        <p:tgtEl>
                                          <p:spTgt spid="202758"/>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7" presetClass="entr" presetSubtype="0" fill="hold" grpId="0" nodeType="clickEffect">
                                  <p:stCondLst>
                                    <p:cond delay="0"/>
                                  </p:stCondLst>
                                  <p:childTnLst>
                                    <p:set>
                                      <p:cBhvr>
                                        <p:cTn id="17" dur="1" fill="hold">
                                          <p:stCondLst>
                                            <p:cond delay="0"/>
                                          </p:stCondLst>
                                        </p:cTn>
                                        <p:tgtEl>
                                          <p:spTgt spid="202760"/>
                                        </p:tgtEl>
                                        <p:attrNameLst>
                                          <p:attrName>style.visibility</p:attrName>
                                        </p:attrNameLst>
                                      </p:cBhvr>
                                      <p:to>
                                        <p:strVal val="visible"/>
                                      </p:to>
                                    </p:set>
                                    <p:animEffect transition="in" filter="fade">
                                      <p:cBhvr>
                                        <p:cTn id="18" dur="1000"/>
                                        <p:tgtEl>
                                          <p:spTgt spid="202760"/>
                                        </p:tgtEl>
                                      </p:cBhvr>
                                    </p:animEffect>
                                    <p:anim calcmode="lin" valueType="num">
                                      <p:cBhvr>
                                        <p:cTn id="19" dur="1000" fill="hold"/>
                                        <p:tgtEl>
                                          <p:spTgt spid="202760"/>
                                        </p:tgtEl>
                                        <p:attrNameLst>
                                          <p:attrName>ppt_x</p:attrName>
                                        </p:attrNameLst>
                                      </p:cBhvr>
                                      <p:tavLst>
                                        <p:tav tm="0">
                                          <p:val>
                                            <p:strVal val="#ppt_x"/>
                                          </p:val>
                                        </p:tav>
                                        <p:tav tm="100000">
                                          <p:val>
                                            <p:strVal val="#ppt_x"/>
                                          </p:val>
                                        </p:tav>
                                      </p:tavLst>
                                    </p:anim>
                                    <p:anim calcmode="lin" valueType="num">
                                      <p:cBhvr>
                                        <p:cTn id="20" dur="900" decel="100000" fill="hold"/>
                                        <p:tgtEl>
                                          <p:spTgt spid="202760"/>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02760"/>
                                        </p:tgtEl>
                                        <p:attrNameLst>
                                          <p:attrName>ppt_y</p:attrName>
                                        </p:attrNameLst>
                                      </p:cBhvr>
                                      <p:tavLst>
                                        <p:tav tm="0">
                                          <p:val>
                                            <p:strVal val="#ppt_y-.03"/>
                                          </p:val>
                                        </p:tav>
                                        <p:tav tm="100000">
                                          <p:val>
                                            <p:strVal val="#ppt_y"/>
                                          </p:val>
                                        </p:tav>
                                      </p:tavLst>
                                    </p:anim>
                                  </p:childTnLst>
                                </p:cTn>
                              </p:par>
                              <p:par>
                                <p:cTn id="22" presetID="37" presetClass="entr" presetSubtype="0" fill="hold" grpId="0" nodeType="withEffect">
                                  <p:stCondLst>
                                    <p:cond delay="0"/>
                                  </p:stCondLst>
                                  <p:childTnLst>
                                    <p:set>
                                      <p:cBhvr>
                                        <p:cTn id="23" dur="1" fill="hold">
                                          <p:stCondLst>
                                            <p:cond delay="0"/>
                                          </p:stCondLst>
                                        </p:cTn>
                                        <p:tgtEl>
                                          <p:spTgt spid="202762"/>
                                        </p:tgtEl>
                                        <p:attrNameLst>
                                          <p:attrName>style.visibility</p:attrName>
                                        </p:attrNameLst>
                                      </p:cBhvr>
                                      <p:to>
                                        <p:strVal val="visible"/>
                                      </p:to>
                                    </p:set>
                                    <p:animEffect transition="in" filter="fade">
                                      <p:cBhvr>
                                        <p:cTn id="24" dur="1000"/>
                                        <p:tgtEl>
                                          <p:spTgt spid="202762"/>
                                        </p:tgtEl>
                                      </p:cBhvr>
                                    </p:animEffect>
                                    <p:anim calcmode="lin" valueType="num">
                                      <p:cBhvr>
                                        <p:cTn id="25" dur="1000" fill="hold"/>
                                        <p:tgtEl>
                                          <p:spTgt spid="202762"/>
                                        </p:tgtEl>
                                        <p:attrNameLst>
                                          <p:attrName>ppt_x</p:attrName>
                                        </p:attrNameLst>
                                      </p:cBhvr>
                                      <p:tavLst>
                                        <p:tav tm="0">
                                          <p:val>
                                            <p:strVal val="#ppt_x"/>
                                          </p:val>
                                        </p:tav>
                                        <p:tav tm="100000">
                                          <p:val>
                                            <p:strVal val="#ppt_x"/>
                                          </p:val>
                                        </p:tav>
                                      </p:tavLst>
                                    </p:anim>
                                    <p:anim calcmode="lin" valueType="num">
                                      <p:cBhvr>
                                        <p:cTn id="26" dur="900" decel="100000" fill="hold"/>
                                        <p:tgtEl>
                                          <p:spTgt spid="202762"/>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02762"/>
                                        </p:tgtEl>
                                        <p:attrNameLst>
                                          <p:attrName>ppt_y</p:attrName>
                                        </p:attrNameLst>
                                      </p:cBhvr>
                                      <p:tavLst>
                                        <p:tav tm="0">
                                          <p:val>
                                            <p:strVal val="#ppt_y-.03"/>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3" presetClass="entr" presetSubtype="16" fill="hold" grpId="0" nodeType="clickEffect">
                                  <p:stCondLst>
                                    <p:cond delay="0"/>
                                  </p:stCondLst>
                                  <p:childTnLst>
                                    <p:set>
                                      <p:cBhvr>
                                        <p:cTn id="31" dur="1" fill="hold">
                                          <p:stCondLst>
                                            <p:cond delay="0"/>
                                          </p:stCondLst>
                                        </p:cTn>
                                        <p:tgtEl>
                                          <p:spTgt spid="202759"/>
                                        </p:tgtEl>
                                        <p:attrNameLst>
                                          <p:attrName>style.visibility</p:attrName>
                                        </p:attrNameLst>
                                      </p:cBhvr>
                                      <p:to>
                                        <p:strVal val="visible"/>
                                      </p:to>
                                    </p:set>
                                    <p:anim calcmode="lin" valueType="num">
                                      <p:cBhvr>
                                        <p:cTn id="32" dur="500" fill="hold"/>
                                        <p:tgtEl>
                                          <p:spTgt spid="202759"/>
                                        </p:tgtEl>
                                        <p:attrNameLst>
                                          <p:attrName>ppt_w</p:attrName>
                                        </p:attrNameLst>
                                      </p:cBhvr>
                                      <p:tavLst>
                                        <p:tav tm="0">
                                          <p:val>
                                            <p:fltVal val="0"/>
                                          </p:val>
                                        </p:tav>
                                        <p:tav tm="100000">
                                          <p:val>
                                            <p:strVal val="#ppt_w"/>
                                          </p:val>
                                        </p:tav>
                                      </p:tavLst>
                                    </p:anim>
                                    <p:anim calcmode="lin" valueType="num">
                                      <p:cBhvr>
                                        <p:cTn id="33" dur="500" fill="hold"/>
                                        <p:tgtEl>
                                          <p:spTgt spid="202759"/>
                                        </p:tgtEl>
                                        <p:attrNameLst>
                                          <p:attrName>ppt_h</p:attrName>
                                        </p:attrNameLst>
                                      </p:cBhvr>
                                      <p:tavLst>
                                        <p:tav tm="0">
                                          <p:val>
                                            <p:fltVal val="0"/>
                                          </p:val>
                                        </p:tav>
                                        <p:tav tm="100000">
                                          <p:val>
                                            <p:strVal val="#ppt_h"/>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37" presetClass="entr" presetSubtype="0" fill="hold" grpId="0" nodeType="clickEffect">
                                  <p:stCondLst>
                                    <p:cond delay="0"/>
                                  </p:stCondLst>
                                  <p:childTnLst>
                                    <p:set>
                                      <p:cBhvr>
                                        <p:cTn id="37" dur="1" fill="hold">
                                          <p:stCondLst>
                                            <p:cond delay="0"/>
                                          </p:stCondLst>
                                        </p:cTn>
                                        <p:tgtEl>
                                          <p:spTgt spid="202761"/>
                                        </p:tgtEl>
                                        <p:attrNameLst>
                                          <p:attrName>style.visibility</p:attrName>
                                        </p:attrNameLst>
                                      </p:cBhvr>
                                      <p:to>
                                        <p:strVal val="visible"/>
                                      </p:to>
                                    </p:set>
                                    <p:animEffect transition="in" filter="fade">
                                      <p:cBhvr>
                                        <p:cTn id="38" dur="1000"/>
                                        <p:tgtEl>
                                          <p:spTgt spid="202761"/>
                                        </p:tgtEl>
                                      </p:cBhvr>
                                    </p:animEffect>
                                    <p:anim calcmode="lin" valueType="num">
                                      <p:cBhvr>
                                        <p:cTn id="39" dur="1000" fill="hold"/>
                                        <p:tgtEl>
                                          <p:spTgt spid="202761"/>
                                        </p:tgtEl>
                                        <p:attrNameLst>
                                          <p:attrName>ppt_x</p:attrName>
                                        </p:attrNameLst>
                                      </p:cBhvr>
                                      <p:tavLst>
                                        <p:tav tm="0">
                                          <p:val>
                                            <p:strVal val="#ppt_x"/>
                                          </p:val>
                                        </p:tav>
                                        <p:tav tm="100000">
                                          <p:val>
                                            <p:strVal val="#ppt_x"/>
                                          </p:val>
                                        </p:tav>
                                      </p:tavLst>
                                    </p:anim>
                                    <p:anim calcmode="lin" valueType="num">
                                      <p:cBhvr>
                                        <p:cTn id="40" dur="900" decel="100000" fill="hold"/>
                                        <p:tgtEl>
                                          <p:spTgt spid="202761"/>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02761"/>
                                        </p:tgtEl>
                                        <p:attrNameLst>
                                          <p:attrName>ppt_y</p:attrName>
                                        </p:attrNameLst>
                                      </p:cBhvr>
                                      <p:tavLst>
                                        <p:tav tm="0">
                                          <p:val>
                                            <p:strVal val="#ppt_y-.03"/>
                                          </p:val>
                                        </p:tav>
                                        <p:tav tm="100000">
                                          <p:val>
                                            <p:strVal val="#ppt_y"/>
                                          </p:val>
                                        </p:tav>
                                      </p:tavLst>
                                    </p:anim>
                                  </p:childTnLst>
                                </p:cTn>
                              </p:par>
                              <p:par>
                                <p:cTn id="42" presetID="37" presetClass="entr" presetSubtype="0" fill="hold" grpId="0" nodeType="withEffect">
                                  <p:stCondLst>
                                    <p:cond delay="0"/>
                                  </p:stCondLst>
                                  <p:childTnLst>
                                    <p:set>
                                      <p:cBhvr>
                                        <p:cTn id="43" dur="1" fill="hold">
                                          <p:stCondLst>
                                            <p:cond delay="0"/>
                                          </p:stCondLst>
                                        </p:cTn>
                                        <p:tgtEl>
                                          <p:spTgt spid="202763"/>
                                        </p:tgtEl>
                                        <p:attrNameLst>
                                          <p:attrName>style.visibility</p:attrName>
                                        </p:attrNameLst>
                                      </p:cBhvr>
                                      <p:to>
                                        <p:strVal val="visible"/>
                                      </p:to>
                                    </p:set>
                                    <p:animEffect transition="in" filter="fade">
                                      <p:cBhvr>
                                        <p:cTn id="44" dur="1000"/>
                                        <p:tgtEl>
                                          <p:spTgt spid="202763"/>
                                        </p:tgtEl>
                                      </p:cBhvr>
                                    </p:animEffect>
                                    <p:anim calcmode="lin" valueType="num">
                                      <p:cBhvr>
                                        <p:cTn id="45" dur="1000" fill="hold"/>
                                        <p:tgtEl>
                                          <p:spTgt spid="202763"/>
                                        </p:tgtEl>
                                        <p:attrNameLst>
                                          <p:attrName>ppt_x</p:attrName>
                                        </p:attrNameLst>
                                      </p:cBhvr>
                                      <p:tavLst>
                                        <p:tav tm="0">
                                          <p:val>
                                            <p:strVal val="#ppt_x"/>
                                          </p:val>
                                        </p:tav>
                                        <p:tav tm="100000">
                                          <p:val>
                                            <p:strVal val="#ppt_x"/>
                                          </p:val>
                                        </p:tav>
                                      </p:tavLst>
                                    </p:anim>
                                    <p:anim calcmode="lin" valueType="num">
                                      <p:cBhvr>
                                        <p:cTn id="46" dur="900" decel="100000" fill="hold"/>
                                        <p:tgtEl>
                                          <p:spTgt spid="202763"/>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20276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8" grpId="0" animBg="1"/>
      <p:bldP spid="202759" grpId="0" animBg="1"/>
      <p:bldP spid="202760" grpId="0" animBg="1"/>
      <p:bldP spid="202761" grpId="0" animBg="1"/>
      <p:bldP spid="202762" grpId="0"/>
      <p:bldP spid="202763"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00709" name="Organization Chart 5"/>
          <p:cNvGraphicFramePr>
            <a:graphicFrameLocks/>
          </p:cNvGraphicFramePr>
          <p:nvPr>
            <p:ph/>
          </p:nvPr>
        </p:nvGraphicFramePr>
        <p:xfrm>
          <a:off x="214313" y="142875"/>
          <a:ext cx="8642350" cy="5797550"/>
        </p:xfrm>
        <a:graphic>
          <a:graphicData uri="http://schemas.openxmlformats.org/drawingml/2006/compatibility">
            <com:legacyDrawing xmlns:com="http://schemas.openxmlformats.org/drawingml/2006/compatibility" spid="_x0000_s1026"/>
          </a:graphicData>
        </a:graphic>
      </p:graphicFrame>
      <p:graphicFrame>
        <p:nvGraphicFramePr>
          <p:cNvPr id="3" name="Organization Chart 11"/>
          <p:cNvGraphicFramePr>
            <a:graphicFrameLocks/>
          </p:cNvGraphicFramePr>
          <p:nvPr/>
        </p:nvGraphicFramePr>
        <p:xfrm>
          <a:off x="214313" y="142875"/>
          <a:ext cx="8642350" cy="5797550"/>
        </p:xfrm>
        <a:graphic>
          <a:graphicData uri="http://schemas.openxmlformats.org/drawingml/2006/compatibility">
            <com:legacyDrawing xmlns:com="http://schemas.openxmlformats.org/drawingml/2006/compatibility" spid="_x0000_s1035"/>
          </a:graphicData>
        </a:graphic>
      </p:graphicFrame>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0709"/>
                                        </p:tgtEl>
                                        <p:attrNameLst>
                                          <p:attrName>style.visibility</p:attrName>
                                        </p:attrNameLst>
                                      </p:cBhvr>
                                      <p:to>
                                        <p:strVal val="visible"/>
                                      </p:to>
                                    </p:set>
                                    <p:animEffect transition="in" filter="checkerboard(across)">
                                      <p:cBhvr>
                                        <p:cTn id="7" dur="500"/>
                                        <p:tgtEl>
                                          <p:spTgt spid="2007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200709" grpId="0"/>
      <p:bldDgm spid="3"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Прямоугольник 1"/>
          <p:cNvSpPr>
            <a:spLocks noChangeArrowheads="1"/>
          </p:cNvSpPr>
          <p:nvPr/>
        </p:nvSpPr>
        <p:spPr bwMode="auto">
          <a:xfrm>
            <a:off x="395288" y="404813"/>
            <a:ext cx="8353425" cy="6124575"/>
          </a:xfrm>
          <a:prstGeom prst="rect">
            <a:avLst/>
          </a:prstGeom>
          <a:noFill/>
          <a:ln w="9525">
            <a:noFill/>
            <a:miter lim="800000"/>
            <a:headEnd/>
            <a:tailEnd/>
          </a:ln>
        </p:spPr>
        <p:txBody>
          <a:bodyPr>
            <a:spAutoFit/>
          </a:bodyPr>
          <a:lstStyle/>
          <a:p>
            <a:r>
              <a:rPr lang="kk-KZ" altLang="ru-RU" sz="2800" b="1">
                <a:latin typeface="Arial" charset="0"/>
                <a:cs typeface="Arial" charset="0"/>
              </a:rPr>
              <a:t>Инфляция </a:t>
            </a:r>
            <a:r>
              <a:rPr lang="kk-KZ" altLang="ru-RU" sz="2800">
                <a:latin typeface="Arial" charset="0"/>
                <a:cs typeface="Arial" charset="0"/>
              </a:rPr>
              <a:t>- көпфакторлы құбылыс, ол бағаның жалпы дәрежесінің өсуі арқылы және нақты активтерге қарағанда, ақша белгілерінің құнсыздануы арқылы бейнеленеді. </a:t>
            </a:r>
          </a:p>
          <a:p>
            <a:r>
              <a:rPr lang="kk-KZ" altLang="ru-RU" sz="2800">
                <a:latin typeface="Arial" charset="0"/>
                <a:cs typeface="Arial" charset="0"/>
              </a:rPr>
              <a:t>Жеке тауарлар бағасының кез келген өзгеруі міндетті түрде инфляция болып табылмайды. </a:t>
            </a:r>
          </a:p>
          <a:p>
            <a:r>
              <a:rPr lang="kk-KZ" altLang="ru-RU" sz="2800">
                <a:latin typeface="Arial" charset="0"/>
                <a:cs typeface="Arial" charset="0"/>
              </a:rPr>
              <a:t>Инфляцияға қарама-қарсы </a:t>
            </a:r>
            <a:r>
              <a:rPr lang="kk-KZ" altLang="ru-RU" sz="2800" b="1" u="sng">
                <a:latin typeface="Arial" charset="0"/>
                <a:cs typeface="Arial" charset="0"/>
              </a:rPr>
              <a:t>дефляция</a:t>
            </a:r>
            <a:r>
              <a:rPr lang="kk-KZ" altLang="ru-RU" sz="2800" b="1">
                <a:latin typeface="Arial" charset="0"/>
                <a:cs typeface="Arial" charset="0"/>
              </a:rPr>
              <a:t> </a:t>
            </a:r>
            <a:r>
              <a:rPr lang="kk-KZ" altLang="ru-RU" sz="2800">
                <a:latin typeface="Arial" charset="0"/>
                <a:cs typeface="Arial" charset="0"/>
              </a:rPr>
              <a:t>баға мен шығындардың жалпы төмендеуі болып табылады. </a:t>
            </a:r>
          </a:p>
          <a:p>
            <a:r>
              <a:rPr lang="kk-KZ" altLang="ru-RU" sz="2800">
                <a:latin typeface="Arial" charset="0"/>
                <a:cs typeface="Arial" charset="0"/>
              </a:rPr>
              <a:t>Бағаның өсуінің бәсеңдеуі </a:t>
            </a:r>
            <a:r>
              <a:rPr lang="kk-KZ" altLang="ru-RU" sz="2800" b="1" u="sng">
                <a:latin typeface="Arial" charset="0"/>
                <a:cs typeface="Arial" charset="0"/>
              </a:rPr>
              <a:t>дезинфляция</a:t>
            </a:r>
            <a:r>
              <a:rPr lang="kk-KZ" altLang="ru-RU" sz="2800" b="1">
                <a:latin typeface="Arial" charset="0"/>
                <a:cs typeface="Arial" charset="0"/>
              </a:rPr>
              <a:t> </a:t>
            </a:r>
            <a:r>
              <a:rPr lang="kk-KZ" altLang="ru-RU" sz="2800">
                <a:latin typeface="Arial" charset="0"/>
                <a:cs typeface="Arial" charset="0"/>
              </a:rPr>
              <a:t>деп атайды.</a:t>
            </a:r>
          </a:p>
          <a:p>
            <a:r>
              <a:rPr lang="ru-RU" altLang="ru-RU" sz="2800">
                <a:latin typeface="Arial" charset="0"/>
                <a:cs typeface="Arial" charset="0"/>
              </a:rPr>
              <a:t>Егер инфляцияның өсуі жұмыссыздықтың өсуімен және өндірістің құлдырауымен ұштасса, ондай құбылысты </a:t>
            </a:r>
            <a:r>
              <a:rPr lang="ru-RU" altLang="ru-RU" sz="2800" u="sng">
                <a:latin typeface="Arial" charset="0"/>
                <a:cs typeface="Arial" charset="0"/>
              </a:rPr>
              <a:t>стагфляция </a:t>
            </a:r>
            <a:r>
              <a:rPr lang="ru-RU" altLang="ru-RU" sz="2800">
                <a:latin typeface="Arial" charset="0"/>
                <a:cs typeface="Arial" charset="0"/>
              </a:rPr>
              <a:t>деп атайды.</a:t>
            </a:r>
          </a:p>
        </p:txBody>
      </p:sp>
    </p:spTree>
  </p:cSld>
  <p:clrMapOvr>
    <a:masterClrMapping/>
  </p:clrMapOvr>
  <p:transition>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05" name="Organization Chart 5"/>
          <p:cNvGraphicFramePr>
            <a:graphicFrameLocks/>
          </p:cNvGraphicFramePr>
          <p:nvPr>
            <p:ph/>
          </p:nvPr>
        </p:nvGraphicFramePr>
        <p:xfrm>
          <a:off x="642938" y="285750"/>
          <a:ext cx="8353425" cy="5981700"/>
        </p:xfrm>
        <a:graphic>
          <a:graphicData uri="http://schemas.openxmlformats.org/drawingml/2006/compatibility">
            <com:legacyDrawing xmlns:com="http://schemas.openxmlformats.org/drawingml/2006/compatibility" spid="_x0000_s2050"/>
          </a:graphicData>
        </a:graphic>
      </p:graphicFrame>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4805"/>
                                        </p:tgtEl>
                                        <p:attrNameLst>
                                          <p:attrName>style.visibility</p:attrName>
                                        </p:attrNameLst>
                                      </p:cBhvr>
                                      <p:to>
                                        <p:strVal val="visible"/>
                                      </p:to>
                                    </p:set>
                                    <p:anim calcmode="lin" valueType="num">
                                      <p:cBhvr>
                                        <p:cTn id="7" dur="500" fill="hold"/>
                                        <p:tgtEl>
                                          <p:spTgt spid="204805"/>
                                        </p:tgtEl>
                                        <p:attrNameLst>
                                          <p:attrName>ppt_w</p:attrName>
                                        </p:attrNameLst>
                                      </p:cBhvr>
                                      <p:tavLst>
                                        <p:tav tm="0">
                                          <p:val>
                                            <p:fltVal val="0"/>
                                          </p:val>
                                        </p:tav>
                                        <p:tav tm="100000">
                                          <p:val>
                                            <p:strVal val="#ppt_w"/>
                                          </p:val>
                                        </p:tav>
                                      </p:tavLst>
                                    </p:anim>
                                    <p:anim calcmode="lin" valueType="num">
                                      <p:cBhvr>
                                        <p:cTn id="8" dur="500" fill="hold"/>
                                        <p:tgtEl>
                                          <p:spTgt spid="204805"/>
                                        </p:tgtEl>
                                        <p:attrNameLst>
                                          <p:attrName>ppt_h</p:attrName>
                                        </p:attrNameLst>
                                      </p:cBhvr>
                                      <p:tavLst>
                                        <p:tav tm="0">
                                          <p:val>
                                            <p:fltVal val="0"/>
                                          </p:val>
                                        </p:tav>
                                        <p:tav tm="100000">
                                          <p:val>
                                            <p:strVal val="#ppt_h"/>
                                          </p:val>
                                        </p:tav>
                                      </p:tavLst>
                                    </p:anim>
                                    <p:animEffect transition="in" filter="fade">
                                      <p:cBhvr>
                                        <p:cTn id="9" dur="500"/>
                                        <p:tgtEl>
                                          <p:spTgt spid="204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20480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p:nvPr>
        </p:nvSpPr>
        <p:spPr>
          <a:xfrm>
            <a:off x="685800" y="152400"/>
            <a:ext cx="8207375" cy="6589713"/>
          </a:xfrm>
        </p:spPr>
        <p:txBody>
          <a:bodyPr>
            <a:normAutofit fontScale="92500" lnSpcReduction="20000"/>
          </a:bodyPr>
          <a:lstStyle/>
          <a:p>
            <a:pPr marL="0" indent="0" eaLnBrk="1" hangingPunct="1">
              <a:buFont typeface="Wingdings 3" pitchFamily="18" charset="2"/>
              <a:buNone/>
              <a:defRPr/>
            </a:pPr>
            <a:r>
              <a:rPr lang="kk-KZ" b="1" dirty="0"/>
              <a:t>Инфляцияның әлеуметтік-экономикалық зардаптары:</a:t>
            </a:r>
            <a:endParaRPr lang="ru-RU" dirty="0"/>
          </a:p>
          <a:p>
            <a:pPr eaLnBrk="1" hangingPunct="1">
              <a:defRPr/>
            </a:pPr>
            <a:r>
              <a:rPr lang="kk-KZ" b="1" dirty="0"/>
              <a:t>1. Инфляция халықтың, кәсіпорындардың және мемлекеттің ақшалай табыстарының нақты төмендеуіне алып келеді. </a:t>
            </a:r>
            <a:endParaRPr lang="kk-KZ" b="1" dirty="0" smtClean="0"/>
          </a:p>
          <a:p>
            <a:pPr eaLnBrk="1" hangingPunct="1">
              <a:defRPr/>
            </a:pPr>
            <a:r>
              <a:rPr lang="kk-KZ" b="1" dirty="0" smtClean="0"/>
              <a:t>2</a:t>
            </a:r>
            <a:r>
              <a:rPr lang="kk-KZ" b="1" dirty="0"/>
              <a:t>.  Инфляция байлық пен табыстың қайта бөлінуіне алып келеді. Демек, қарыз алғандар өздерінің кредиторлары арқылы баийды. </a:t>
            </a:r>
            <a:endParaRPr lang="ru-RU" b="1" dirty="0"/>
          </a:p>
          <a:p>
            <a:pPr eaLnBrk="1" hangingPunct="1">
              <a:defRPr/>
            </a:pPr>
            <a:r>
              <a:rPr lang="kk-KZ" b="1" dirty="0"/>
              <a:t>3.  Инфляция кезеңдерінде нарықта сұранысқа ие тауарлық-материалдық қорларға деген бағалар өседі. </a:t>
            </a:r>
            <a:endParaRPr lang="kk-KZ" b="1" dirty="0" smtClean="0"/>
          </a:p>
          <a:p>
            <a:pPr eaLnBrk="1" hangingPunct="1">
              <a:defRPr/>
            </a:pPr>
            <a:r>
              <a:rPr lang="kk-KZ" b="1" dirty="0" smtClean="0"/>
              <a:t>4</a:t>
            </a:r>
            <a:r>
              <a:rPr lang="kk-KZ" b="1" dirty="0"/>
              <a:t>. Инфляция ұзақ мерзімдік инвестициялаудың мүмкіндіктерін төмендетеді.</a:t>
            </a:r>
            <a:endParaRPr lang="ru-RU" b="1" dirty="0"/>
          </a:p>
          <a:p>
            <a:pPr eaLnBrk="1" hangingPunct="1">
              <a:defRPr/>
            </a:pPr>
            <a:r>
              <a:rPr lang="kk-KZ" b="1" dirty="0"/>
              <a:t>5. Инфляция фирмалардың амортизациялық қорларын құнсыздандырады, сөйтіп ұдайы өндірістің қалыпты жұмыс істеуі бүзылады және үдерісі қиындайды. </a:t>
            </a:r>
            <a:endParaRPr lang="kk-KZ" b="1" dirty="0" smtClean="0"/>
          </a:p>
          <a:p>
            <a:pPr eaLnBrk="1" hangingPunct="1">
              <a:defRPr/>
            </a:pPr>
            <a:r>
              <a:rPr lang="kk-KZ" b="1" dirty="0" smtClean="0"/>
              <a:t>6</a:t>
            </a:r>
            <a:r>
              <a:rPr lang="kk-KZ" b="1" dirty="0"/>
              <a:t>. Инфляция тұрғындар мен кәсіпорындардың ақша қаражаттарын салықтар арқылы жасырын тәркілеуге алып келеді. </a:t>
            </a:r>
            <a:endParaRPr lang="ru-RU" b="1"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323528" y="1700808"/>
            <a:ext cx="8424936" cy="2808311"/>
          </a:xfrm>
        </p:spPr>
        <p:txBody>
          <a:bodyPr/>
          <a:lstStyle/>
          <a:p>
            <a:r>
              <a:rPr lang="kk-KZ" b="1" i="1" dirty="0" smtClean="0">
                <a:solidFill>
                  <a:srgbClr val="92D050"/>
                </a:solidFill>
                <a:effectLst>
                  <a:outerShdw blurRad="38100" dist="38100" dir="2700000" algn="tl">
                    <a:srgbClr val="000000">
                      <a:alpha val="43137"/>
                    </a:srgbClr>
                  </a:outerShdw>
                </a:effectLst>
                <a:latin typeface="Times New Roman" pitchFamily="18" charset="0"/>
                <a:cs typeface="Times New Roman" pitchFamily="18" charset="0"/>
              </a:rPr>
              <a:t> </a:t>
            </a:r>
            <a:r>
              <a:rPr lang="kk-KZ" sz="5400" b="1" i="1" dirty="0" smtClean="0">
                <a:solidFill>
                  <a:srgbClr val="92D050"/>
                </a:solidFill>
                <a:effectLst>
                  <a:glow rad="63500">
                    <a:schemeClr val="accent2">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Назарларыңызға рахмет!</a:t>
            </a:r>
            <a:endParaRPr lang="ru-RU" sz="5400" b="1" i="1" dirty="0">
              <a:solidFill>
                <a:srgbClr val="92D050"/>
              </a:solidFill>
              <a:effectLst>
                <a:glow rad="63500">
                  <a:schemeClr val="accent2">
                    <a:satMod val="175000"/>
                    <a:alpha val="40000"/>
                  </a:schemeClr>
                </a:glow>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34071002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151</TotalTime>
  <Words>994</Words>
  <Application>Microsoft Office PowerPoint</Application>
  <PresentationFormat>Экран (4:3)</PresentationFormat>
  <Paragraphs>106</Paragraphs>
  <Slides>26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Поток</vt:lpstr>
      <vt:lpstr>Слайд 1</vt:lpstr>
      <vt:lpstr>Экономикалық құбылыс ретінде инфляция ұзақ  уақыт өмір сүруде. Оның пайда болуын ақшаның шығуымен байланыстырады.    Инфляция термині латын сөзі – inflatio – қампаю, тұңғыш рет Солтүстік Америкада 1861-1865 жылдардағы азамат соғысы кезінде пайда болып, айналымға қағаз ақшаның тым көбейіп кетуі процесін білдірген. ХІХ ғасырда бұл термин Англияда, Францияда қолданыла бастады.</vt:lpstr>
      <vt:lpstr>Инфляцияның анықтамасы – айналымға ақша массасының қажеттіліктен тыс артып кетуі. Бұл ақша өлшемінің құнсыздануына және тауар бағаларының соғұрлым өсуіне әкеледі.  Инфляция тауар бағаларының өсуінен көрінгенмен, ол тек қана ақшаға тән “ғажайып” құбылыс емес.  Ол күрделі әлеуметтік-экономикалық құбылыс, оны тудырушы нарық  шаруашылығының түрлі саласындағы ұдайы өндіріс сәйкестілігінің бұзылуы.</vt:lpstr>
      <vt:lpstr>Слайд 4</vt:lpstr>
      <vt:lpstr>Инфляция дүниежүзіндегі көптеген елдердің экономикалық өміріндегі ең өткір проблемаларының бірі.</vt:lpstr>
      <vt:lpstr>Ақша тауарларды сатып алу қабілеті күшті валютамен салыстырғанда құнсызданады. Ең алдымен бағаның өсуі тауарға  сұраныстың оның ұсынысынан артық болуымен байланысты. Белгілі тауар нарығында сұраныс пен ұсыныстың сәйкестілігінің бұзылуы инфляция емес. Инфляция елдегі баға деңгейінің өсуі.</vt:lpstr>
      <vt:lpstr>Инфляцияға әсер етуші ішкі себептер:</vt:lpstr>
      <vt:lpstr>Инфляцияға әсер етуші сыртқы себептер</vt:lpstr>
      <vt:lpstr>Қазақстан Республикасындағы өтпелі кезеңдегі инфляция себептеріне мыналарды жатқызуға болады:</vt:lpstr>
      <vt:lpstr>Инфляцияның баламалы көздері</vt:lpstr>
      <vt:lpstr>Сұраныс инфляциясы</vt:lpstr>
      <vt:lpstr>Шығындар инфляциясы</vt:lpstr>
      <vt:lpstr>Соңғы кездерге дейін дүниежүзілік шаруашылықта инфляция, әдетте, төтенше жағдайларға байланысты пайда болатын еді. Мысалы, соғыс жылдарында мемлекеттер әскери шығындарын жабу үшін көп көлемде қағаз ақшаларды шығаруға мәжбүр болды.</vt:lpstr>
      <vt:lpstr>Инфляцияның түрлері</vt:lpstr>
      <vt:lpstr> </vt:lpstr>
      <vt:lpstr>Слайд 16</vt:lpstr>
      <vt:lpstr>Басыңқы инфляция</vt:lpstr>
      <vt:lpstr>Инфляцияға қарсы саясат</vt:lpstr>
      <vt:lpstr>Инфляция дегеніміз – тауар бағаларының бір жыл ішінде  өзгеруін сипаттайтын шама</vt:lpstr>
      <vt:lpstr>Слайд 20</vt:lpstr>
      <vt:lpstr>Слайд 21</vt:lpstr>
      <vt:lpstr>Слайд 22</vt:lpstr>
      <vt:lpstr>Слайд 23</vt:lpstr>
      <vt:lpstr>Слайд 24</vt:lpstr>
      <vt:lpstr>Слайд 25</vt:lpstr>
      <vt:lpstr> Назарларыңызға рахмет!</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ҚАЗАҚСТАН РЕСПУБЛИКАСЫ  АУЫЛ ШАРУАШЫЛЫҒЫ МИНИСТРЛІГІ   Қазақ Ұлттық Аграрлық Университеті</dc:title>
  <dc:creator>Admin</dc:creator>
  <cp:lastModifiedBy>User</cp:lastModifiedBy>
  <cp:revision>36</cp:revision>
  <dcterms:created xsi:type="dcterms:W3CDTF">2017-10-12T01:27:57Z</dcterms:created>
  <dcterms:modified xsi:type="dcterms:W3CDTF">2020-12-08T19:12:06Z</dcterms:modified>
</cp:coreProperties>
</file>